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257" r:id="rId2"/>
    <p:sldId id="278" r:id="rId3"/>
    <p:sldId id="279" r:id="rId4"/>
    <p:sldId id="281" r:id="rId5"/>
    <p:sldId id="269" r:id="rId6"/>
    <p:sldId id="261" r:id="rId7"/>
    <p:sldId id="262" r:id="rId8"/>
    <p:sldId id="263" r:id="rId9"/>
    <p:sldId id="264" r:id="rId10"/>
    <p:sldId id="265" r:id="rId11"/>
    <p:sldId id="266" r:id="rId12"/>
    <p:sldId id="267" r:id="rId13"/>
    <p:sldId id="276" r:id="rId14"/>
    <p:sldId id="270" r:id="rId15"/>
    <p:sldId id="273" r:id="rId16"/>
    <p:sldId id="316" r:id="rId17"/>
    <p:sldId id="305" r:id="rId18"/>
    <p:sldId id="306" r:id="rId19"/>
    <p:sldId id="283" r:id="rId20"/>
    <p:sldId id="304" r:id="rId21"/>
    <p:sldId id="307" r:id="rId22"/>
    <p:sldId id="308" r:id="rId23"/>
    <p:sldId id="309" r:id="rId24"/>
    <p:sldId id="310" r:id="rId25"/>
    <p:sldId id="312" r:id="rId26"/>
    <p:sldId id="315" r:id="rId27"/>
    <p:sldId id="293" r:id="rId28"/>
    <p:sldId id="259" r:id="rId29"/>
    <p:sldId id="297" r:id="rId30"/>
    <p:sldId id="277" r:id="rId31"/>
    <p:sldId id="314" r:id="rId32"/>
    <p:sldId id="298" r:id="rId33"/>
    <p:sldId id="300" r:id="rId34"/>
    <p:sldId id="299" r:id="rId35"/>
    <p:sldId id="301" r:id="rId36"/>
    <p:sldId id="30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6"/>
  </p:normalViewPr>
  <p:slideViewPr>
    <p:cSldViewPr snapToGrid="0" snapToObjects="1">
      <p:cViewPr varScale="1">
        <p:scale>
          <a:sx n="121" d="100"/>
          <a:sy n="121" d="100"/>
        </p:scale>
        <p:origin x="20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642390-2FC1-6340-8B72-244BAF2F69CB}"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40F03ABA-A559-FB4A-9CCB-AA7F08883173}">
      <dgm:prSet phldrT="[Text]"/>
      <dgm:spPr/>
      <dgm:t>
        <a:bodyPr/>
        <a:lstStyle/>
        <a:p>
          <a:r>
            <a:rPr lang="en-US"/>
            <a:t>Removing Stopwords</a:t>
          </a:r>
          <a:endParaRPr lang="en-US" dirty="0"/>
        </a:p>
      </dgm:t>
    </dgm:pt>
    <dgm:pt modelId="{67DAF4B1-4A87-3043-B475-70EF82DF3A16}" type="parTrans" cxnId="{BE7D90F3-B172-014B-BFF6-DF746BEDD2B1}">
      <dgm:prSet/>
      <dgm:spPr/>
      <dgm:t>
        <a:bodyPr/>
        <a:lstStyle/>
        <a:p>
          <a:endParaRPr lang="en-US"/>
        </a:p>
      </dgm:t>
    </dgm:pt>
    <dgm:pt modelId="{484F80B2-E82A-8540-9B70-70E3FEE9DE87}" type="sibTrans" cxnId="{BE7D90F3-B172-014B-BFF6-DF746BEDD2B1}">
      <dgm:prSet/>
      <dgm:spPr/>
      <dgm:t>
        <a:bodyPr/>
        <a:lstStyle/>
        <a:p>
          <a:endParaRPr lang="en-US"/>
        </a:p>
      </dgm:t>
    </dgm:pt>
    <dgm:pt modelId="{AF4D9CEB-082F-F948-81B2-5DCD45CFA0EF}">
      <dgm:prSet phldrT="[Text]"/>
      <dgm:spPr/>
      <dgm:t>
        <a:bodyPr/>
        <a:lstStyle/>
        <a:p>
          <a:r>
            <a:rPr lang="en-US" dirty="0"/>
            <a:t>Created a custom </a:t>
          </a:r>
          <a:r>
            <a:rPr lang="en-US" dirty="0" err="1"/>
            <a:t>stopwords</a:t>
          </a:r>
          <a:r>
            <a:rPr lang="en-US" dirty="0"/>
            <a:t> list</a:t>
          </a:r>
        </a:p>
      </dgm:t>
    </dgm:pt>
    <dgm:pt modelId="{037B73A8-5140-1D4E-85CB-2371112C69F9}" type="parTrans" cxnId="{AD9C40F4-73BF-D24E-BAC9-9B3EA00B6564}">
      <dgm:prSet/>
      <dgm:spPr/>
      <dgm:t>
        <a:bodyPr/>
        <a:lstStyle/>
        <a:p>
          <a:endParaRPr lang="en-US"/>
        </a:p>
      </dgm:t>
    </dgm:pt>
    <dgm:pt modelId="{D4298037-8183-284A-9E41-1FCA01766DC8}" type="sibTrans" cxnId="{AD9C40F4-73BF-D24E-BAC9-9B3EA00B6564}">
      <dgm:prSet/>
      <dgm:spPr/>
      <dgm:t>
        <a:bodyPr/>
        <a:lstStyle/>
        <a:p>
          <a:endParaRPr lang="en-US"/>
        </a:p>
      </dgm:t>
    </dgm:pt>
    <dgm:pt modelId="{CF6D9CAB-DA32-8D4B-B55B-D1845BC8BA1F}">
      <dgm:prSet phldrT="[Text]"/>
      <dgm:spPr/>
      <dgm:t>
        <a:bodyPr/>
        <a:lstStyle/>
        <a:p>
          <a:r>
            <a:rPr lang="en-US" dirty="0"/>
            <a:t>Regex Cleaning</a:t>
          </a:r>
        </a:p>
      </dgm:t>
    </dgm:pt>
    <dgm:pt modelId="{BD66B8F1-4027-2B47-92D4-380CAAD971FD}" type="parTrans" cxnId="{B0F86EF8-1692-544C-936A-37E8ED8EF705}">
      <dgm:prSet/>
      <dgm:spPr/>
      <dgm:t>
        <a:bodyPr/>
        <a:lstStyle/>
        <a:p>
          <a:endParaRPr lang="en-US"/>
        </a:p>
      </dgm:t>
    </dgm:pt>
    <dgm:pt modelId="{2A625A30-49D0-B743-97A5-ECEA9161F0A8}" type="sibTrans" cxnId="{B0F86EF8-1692-544C-936A-37E8ED8EF705}">
      <dgm:prSet/>
      <dgm:spPr/>
      <dgm:t>
        <a:bodyPr/>
        <a:lstStyle/>
        <a:p>
          <a:endParaRPr lang="en-US"/>
        </a:p>
      </dgm:t>
    </dgm:pt>
    <dgm:pt modelId="{98CC662A-0AC0-4148-898C-7897D1CA18E3}">
      <dgm:prSet phldrT="[Text]"/>
      <dgm:spPr/>
      <dgm:t>
        <a:bodyPr/>
        <a:lstStyle/>
        <a:p>
          <a:r>
            <a:rPr lang="en-US" dirty="0"/>
            <a:t>Removed punctuations, special characters, extra white spaces, URLs</a:t>
          </a:r>
        </a:p>
      </dgm:t>
    </dgm:pt>
    <dgm:pt modelId="{12CA4B98-E49E-6146-9919-206E29AB8574}" type="parTrans" cxnId="{4622026E-8FBC-BF40-9564-486BFD8655D9}">
      <dgm:prSet/>
      <dgm:spPr/>
      <dgm:t>
        <a:bodyPr/>
        <a:lstStyle/>
        <a:p>
          <a:endParaRPr lang="en-US"/>
        </a:p>
      </dgm:t>
    </dgm:pt>
    <dgm:pt modelId="{C47A789A-6A8B-1842-A70F-0BC3A493BD33}" type="sibTrans" cxnId="{4622026E-8FBC-BF40-9564-486BFD8655D9}">
      <dgm:prSet/>
      <dgm:spPr/>
      <dgm:t>
        <a:bodyPr/>
        <a:lstStyle/>
        <a:p>
          <a:endParaRPr lang="en-US"/>
        </a:p>
      </dgm:t>
    </dgm:pt>
    <dgm:pt modelId="{1970B706-6C0C-C74A-AB2A-CD78F3B4ABAA}">
      <dgm:prSet phldrT="[Text]"/>
      <dgm:spPr/>
      <dgm:t>
        <a:bodyPr/>
        <a:lstStyle/>
        <a:p>
          <a:r>
            <a:rPr lang="en-US" dirty="0" err="1"/>
            <a:t>Upsampling</a:t>
          </a:r>
          <a:endParaRPr lang="en-US" dirty="0"/>
        </a:p>
      </dgm:t>
    </dgm:pt>
    <dgm:pt modelId="{5E4504F8-A26E-434B-A0FE-28777DB8BC59}" type="parTrans" cxnId="{FD61ADC5-DF96-174E-AB30-6DF1B35EC28A}">
      <dgm:prSet/>
      <dgm:spPr/>
      <dgm:t>
        <a:bodyPr/>
        <a:lstStyle/>
        <a:p>
          <a:endParaRPr lang="en-US"/>
        </a:p>
      </dgm:t>
    </dgm:pt>
    <dgm:pt modelId="{00F4B966-072E-F54A-9019-C7BF9E496738}" type="sibTrans" cxnId="{FD61ADC5-DF96-174E-AB30-6DF1B35EC28A}">
      <dgm:prSet/>
      <dgm:spPr/>
      <dgm:t>
        <a:bodyPr/>
        <a:lstStyle/>
        <a:p>
          <a:endParaRPr lang="en-US"/>
        </a:p>
      </dgm:t>
    </dgm:pt>
    <dgm:pt modelId="{96DE012F-E00A-8E45-BF7B-D69398A96662}">
      <dgm:prSet phldrT="[Text]"/>
      <dgm:spPr/>
      <dgm:t>
        <a:bodyPr/>
        <a:lstStyle/>
        <a:p>
          <a:r>
            <a:rPr lang="en-US" dirty="0"/>
            <a:t>Up-sampled the data by resampling labels for the imbalanced class</a:t>
          </a:r>
        </a:p>
      </dgm:t>
    </dgm:pt>
    <dgm:pt modelId="{D3AB1572-DC58-9E47-AF58-B019CF1B5259}" type="parTrans" cxnId="{01C8E31F-0D91-C949-9834-ED834F9C7075}">
      <dgm:prSet/>
      <dgm:spPr/>
      <dgm:t>
        <a:bodyPr/>
        <a:lstStyle/>
        <a:p>
          <a:endParaRPr lang="en-US"/>
        </a:p>
      </dgm:t>
    </dgm:pt>
    <dgm:pt modelId="{1D328D76-3F02-C847-B7A5-4372F45C239B}" type="sibTrans" cxnId="{01C8E31F-0D91-C949-9834-ED834F9C7075}">
      <dgm:prSet/>
      <dgm:spPr/>
      <dgm:t>
        <a:bodyPr/>
        <a:lstStyle/>
        <a:p>
          <a:endParaRPr lang="en-US"/>
        </a:p>
      </dgm:t>
    </dgm:pt>
    <dgm:pt modelId="{72F80751-CE42-2645-A39C-C676365F1993}">
      <dgm:prSet phldrT="[Text]"/>
      <dgm:spPr/>
      <dgm:t>
        <a:bodyPr/>
        <a:lstStyle/>
        <a:p>
          <a:r>
            <a:rPr lang="en-US" dirty="0"/>
            <a:t>Train-Test Split</a:t>
          </a:r>
        </a:p>
      </dgm:t>
    </dgm:pt>
    <dgm:pt modelId="{9FD432BD-3DA3-DB45-9B45-3F53E0C7D7E4}" type="parTrans" cxnId="{5064FB56-4C06-EE42-9FAD-C7A00773CED0}">
      <dgm:prSet/>
      <dgm:spPr/>
      <dgm:t>
        <a:bodyPr/>
        <a:lstStyle/>
        <a:p>
          <a:endParaRPr lang="en-US"/>
        </a:p>
      </dgm:t>
    </dgm:pt>
    <dgm:pt modelId="{B1CEFF1F-5DC4-E94E-829A-EAE1DF0EB94C}" type="sibTrans" cxnId="{5064FB56-4C06-EE42-9FAD-C7A00773CED0}">
      <dgm:prSet/>
      <dgm:spPr/>
      <dgm:t>
        <a:bodyPr/>
        <a:lstStyle/>
        <a:p>
          <a:endParaRPr lang="en-US"/>
        </a:p>
      </dgm:t>
    </dgm:pt>
    <dgm:pt modelId="{946BFC4C-8E02-2740-99F7-00489AA838A4}">
      <dgm:prSet phldrT="[Text]"/>
      <dgm:spPr/>
      <dgm:t>
        <a:bodyPr/>
        <a:lstStyle/>
        <a:p>
          <a:r>
            <a:rPr lang="en-US" dirty="0"/>
            <a:t>Split data in 70:30 train-test ratio</a:t>
          </a:r>
        </a:p>
      </dgm:t>
    </dgm:pt>
    <dgm:pt modelId="{DD29D16A-E12A-7543-8DED-4C191C9E70E1}" type="parTrans" cxnId="{1E3BA683-A25A-B44A-B552-9AA7F9521F49}">
      <dgm:prSet/>
      <dgm:spPr/>
      <dgm:t>
        <a:bodyPr/>
        <a:lstStyle/>
        <a:p>
          <a:endParaRPr lang="en-US"/>
        </a:p>
      </dgm:t>
    </dgm:pt>
    <dgm:pt modelId="{B88C7E0A-8499-F246-AAF9-5FBC753F07B1}" type="sibTrans" cxnId="{1E3BA683-A25A-B44A-B552-9AA7F9521F49}">
      <dgm:prSet/>
      <dgm:spPr/>
      <dgm:t>
        <a:bodyPr/>
        <a:lstStyle/>
        <a:p>
          <a:endParaRPr lang="en-US"/>
        </a:p>
      </dgm:t>
    </dgm:pt>
    <dgm:pt modelId="{0E7033CC-6066-D44F-B014-F538679470BE}">
      <dgm:prSet phldrT="[Text]"/>
      <dgm:spPr/>
      <dgm:t>
        <a:bodyPr/>
        <a:lstStyle/>
        <a:p>
          <a:r>
            <a:rPr lang="en-US" dirty="0"/>
            <a:t>Word Embeddings</a:t>
          </a:r>
        </a:p>
      </dgm:t>
    </dgm:pt>
    <dgm:pt modelId="{763AF1C5-4158-9F4A-BDE2-F5F5DA6F47A6}" type="parTrans" cxnId="{5F99004E-1292-FD45-A29F-836FCDBD7372}">
      <dgm:prSet/>
      <dgm:spPr/>
      <dgm:t>
        <a:bodyPr/>
        <a:lstStyle/>
        <a:p>
          <a:endParaRPr lang="en-US"/>
        </a:p>
      </dgm:t>
    </dgm:pt>
    <dgm:pt modelId="{340F668A-01EE-4941-B908-05B6ABEDC245}" type="sibTrans" cxnId="{5F99004E-1292-FD45-A29F-836FCDBD7372}">
      <dgm:prSet/>
      <dgm:spPr/>
      <dgm:t>
        <a:bodyPr/>
        <a:lstStyle/>
        <a:p>
          <a:endParaRPr lang="en-US"/>
        </a:p>
      </dgm:t>
    </dgm:pt>
    <dgm:pt modelId="{B10C381C-187E-5B4D-86BD-81EB66B3EBB8}">
      <dgm:prSet phldrT="[Text]"/>
      <dgm:spPr/>
      <dgm:t>
        <a:bodyPr/>
        <a:lstStyle/>
        <a:p>
          <a:r>
            <a:rPr lang="en-US" dirty="0"/>
            <a:t>Generated custom word embeddings for the tokenized words in the dataset</a:t>
          </a:r>
        </a:p>
      </dgm:t>
    </dgm:pt>
    <dgm:pt modelId="{393B585A-D6EA-3242-A8F6-3269473449ED}" type="parTrans" cxnId="{0211FEB4-FB1F-7440-BA48-1A7810D82E5E}">
      <dgm:prSet/>
      <dgm:spPr/>
      <dgm:t>
        <a:bodyPr/>
        <a:lstStyle/>
        <a:p>
          <a:endParaRPr lang="en-US"/>
        </a:p>
      </dgm:t>
    </dgm:pt>
    <dgm:pt modelId="{E18F8196-1AC9-1E43-8EBA-B72FF9D4ED73}" type="sibTrans" cxnId="{0211FEB4-FB1F-7440-BA48-1A7810D82E5E}">
      <dgm:prSet/>
      <dgm:spPr/>
      <dgm:t>
        <a:bodyPr/>
        <a:lstStyle/>
        <a:p>
          <a:endParaRPr lang="en-US"/>
        </a:p>
      </dgm:t>
    </dgm:pt>
    <dgm:pt modelId="{F4620799-73A8-7C41-BFD8-B6EC27F95703}">
      <dgm:prSet phldrT="[Text]"/>
      <dgm:spPr/>
      <dgm:t>
        <a:bodyPr/>
        <a:lstStyle/>
        <a:p>
          <a:r>
            <a:rPr lang="en-US" dirty="0"/>
            <a:t>Vectorization</a:t>
          </a:r>
        </a:p>
      </dgm:t>
    </dgm:pt>
    <dgm:pt modelId="{31C9FD59-558E-6C47-9CBE-336FF5A4B9C1}" type="parTrans" cxnId="{42A1189D-C026-C041-AF4F-2CE66FC3E704}">
      <dgm:prSet/>
      <dgm:spPr/>
      <dgm:t>
        <a:bodyPr/>
        <a:lstStyle/>
        <a:p>
          <a:endParaRPr lang="en-US"/>
        </a:p>
      </dgm:t>
    </dgm:pt>
    <dgm:pt modelId="{B4B5C037-C05B-0D49-BDDB-8985FEAE32D8}" type="sibTrans" cxnId="{42A1189D-C026-C041-AF4F-2CE66FC3E704}">
      <dgm:prSet/>
      <dgm:spPr/>
      <dgm:t>
        <a:bodyPr/>
        <a:lstStyle/>
        <a:p>
          <a:endParaRPr lang="en-US"/>
        </a:p>
      </dgm:t>
    </dgm:pt>
    <dgm:pt modelId="{A9A9CF18-A575-A048-B7B4-56B4B4013856}">
      <dgm:prSet phldrT="[Text]"/>
      <dgm:spPr/>
      <dgm:t>
        <a:bodyPr/>
        <a:lstStyle/>
        <a:p>
          <a:r>
            <a:rPr lang="en-US" dirty="0"/>
            <a:t>Count-Vectorizer, TF-IDF, Word2Vec and N-grams [(1,1),(2,2)]</a:t>
          </a:r>
        </a:p>
      </dgm:t>
    </dgm:pt>
    <dgm:pt modelId="{C37F4013-7FBC-944C-B7B0-B0B5C32349EA}" type="parTrans" cxnId="{CA77B2F4-3C78-224E-AB8F-25E34B47DA0A}">
      <dgm:prSet/>
      <dgm:spPr/>
      <dgm:t>
        <a:bodyPr/>
        <a:lstStyle/>
        <a:p>
          <a:endParaRPr lang="en-US"/>
        </a:p>
      </dgm:t>
    </dgm:pt>
    <dgm:pt modelId="{BA6FF8D7-824A-EA47-A4CC-201767E1182E}" type="sibTrans" cxnId="{CA77B2F4-3C78-224E-AB8F-25E34B47DA0A}">
      <dgm:prSet/>
      <dgm:spPr/>
      <dgm:t>
        <a:bodyPr/>
        <a:lstStyle/>
        <a:p>
          <a:endParaRPr lang="en-US"/>
        </a:p>
      </dgm:t>
    </dgm:pt>
    <dgm:pt modelId="{9A27077D-F928-A44B-8277-966F88A416C7}" type="pres">
      <dgm:prSet presAssocID="{96642390-2FC1-6340-8B72-244BAF2F69CB}" presName="linearFlow" presStyleCnt="0">
        <dgm:presLayoutVars>
          <dgm:dir/>
          <dgm:animLvl val="lvl"/>
          <dgm:resizeHandles val="exact"/>
        </dgm:presLayoutVars>
      </dgm:prSet>
      <dgm:spPr/>
    </dgm:pt>
    <dgm:pt modelId="{936DFA5C-D9B9-1A4F-A1EC-0421A9710FAA}" type="pres">
      <dgm:prSet presAssocID="{40F03ABA-A559-FB4A-9CCB-AA7F08883173}" presName="composite" presStyleCnt="0"/>
      <dgm:spPr/>
    </dgm:pt>
    <dgm:pt modelId="{6662C703-A1B7-5640-B99E-FD21A6928BB4}" type="pres">
      <dgm:prSet presAssocID="{40F03ABA-A559-FB4A-9CCB-AA7F08883173}" presName="parentText" presStyleLbl="alignNode1" presStyleIdx="0" presStyleCnt="6">
        <dgm:presLayoutVars>
          <dgm:chMax val="1"/>
          <dgm:bulletEnabled val="1"/>
        </dgm:presLayoutVars>
      </dgm:prSet>
      <dgm:spPr/>
    </dgm:pt>
    <dgm:pt modelId="{664B20A7-B537-DE4D-882E-00157DB52250}" type="pres">
      <dgm:prSet presAssocID="{40F03ABA-A559-FB4A-9CCB-AA7F08883173}" presName="descendantText" presStyleLbl="alignAcc1" presStyleIdx="0" presStyleCnt="6">
        <dgm:presLayoutVars>
          <dgm:bulletEnabled val="1"/>
        </dgm:presLayoutVars>
      </dgm:prSet>
      <dgm:spPr/>
    </dgm:pt>
    <dgm:pt modelId="{95623897-EEA2-304E-A198-90CC4A0EDC70}" type="pres">
      <dgm:prSet presAssocID="{484F80B2-E82A-8540-9B70-70E3FEE9DE87}" presName="sp" presStyleCnt="0"/>
      <dgm:spPr/>
    </dgm:pt>
    <dgm:pt modelId="{FA169112-00FC-A947-B5D2-A01F22036AC4}" type="pres">
      <dgm:prSet presAssocID="{CF6D9CAB-DA32-8D4B-B55B-D1845BC8BA1F}" presName="composite" presStyleCnt="0"/>
      <dgm:spPr/>
    </dgm:pt>
    <dgm:pt modelId="{A744A224-29D5-0E49-9646-158805C8DDC5}" type="pres">
      <dgm:prSet presAssocID="{CF6D9CAB-DA32-8D4B-B55B-D1845BC8BA1F}" presName="parentText" presStyleLbl="alignNode1" presStyleIdx="1" presStyleCnt="6">
        <dgm:presLayoutVars>
          <dgm:chMax val="1"/>
          <dgm:bulletEnabled val="1"/>
        </dgm:presLayoutVars>
      </dgm:prSet>
      <dgm:spPr/>
    </dgm:pt>
    <dgm:pt modelId="{B5F3E06A-94C3-ED48-B10D-19B27AD23CF8}" type="pres">
      <dgm:prSet presAssocID="{CF6D9CAB-DA32-8D4B-B55B-D1845BC8BA1F}" presName="descendantText" presStyleLbl="alignAcc1" presStyleIdx="1" presStyleCnt="6">
        <dgm:presLayoutVars>
          <dgm:bulletEnabled val="1"/>
        </dgm:presLayoutVars>
      </dgm:prSet>
      <dgm:spPr/>
    </dgm:pt>
    <dgm:pt modelId="{FC4F7291-5E78-DC42-B902-A1C0A9746ED8}" type="pres">
      <dgm:prSet presAssocID="{2A625A30-49D0-B743-97A5-ECEA9161F0A8}" presName="sp" presStyleCnt="0"/>
      <dgm:spPr/>
    </dgm:pt>
    <dgm:pt modelId="{81189647-9E14-F54C-A8B0-763B907BCA5D}" type="pres">
      <dgm:prSet presAssocID="{1970B706-6C0C-C74A-AB2A-CD78F3B4ABAA}" presName="composite" presStyleCnt="0"/>
      <dgm:spPr/>
    </dgm:pt>
    <dgm:pt modelId="{AFAAE8C0-9B2A-254C-B1D5-FE0B17DACC0B}" type="pres">
      <dgm:prSet presAssocID="{1970B706-6C0C-C74A-AB2A-CD78F3B4ABAA}" presName="parentText" presStyleLbl="alignNode1" presStyleIdx="2" presStyleCnt="6">
        <dgm:presLayoutVars>
          <dgm:chMax val="1"/>
          <dgm:bulletEnabled val="1"/>
        </dgm:presLayoutVars>
      </dgm:prSet>
      <dgm:spPr/>
    </dgm:pt>
    <dgm:pt modelId="{3370B7DD-7F5A-824C-AD07-3AA14C09A3C7}" type="pres">
      <dgm:prSet presAssocID="{1970B706-6C0C-C74A-AB2A-CD78F3B4ABAA}" presName="descendantText" presStyleLbl="alignAcc1" presStyleIdx="2" presStyleCnt="6">
        <dgm:presLayoutVars>
          <dgm:bulletEnabled val="1"/>
        </dgm:presLayoutVars>
      </dgm:prSet>
      <dgm:spPr/>
    </dgm:pt>
    <dgm:pt modelId="{8C70679B-14E6-BE4A-A54E-DA3367C25219}" type="pres">
      <dgm:prSet presAssocID="{00F4B966-072E-F54A-9019-C7BF9E496738}" presName="sp" presStyleCnt="0"/>
      <dgm:spPr/>
    </dgm:pt>
    <dgm:pt modelId="{D4CBC890-75F4-C34A-887A-27F1B540739C}" type="pres">
      <dgm:prSet presAssocID="{F4620799-73A8-7C41-BFD8-B6EC27F95703}" presName="composite" presStyleCnt="0"/>
      <dgm:spPr/>
    </dgm:pt>
    <dgm:pt modelId="{0B8E13B2-3AE6-E54E-A6FE-A843A83CA456}" type="pres">
      <dgm:prSet presAssocID="{F4620799-73A8-7C41-BFD8-B6EC27F95703}" presName="parentText" presStyleLbl="alignNode1" presStyleIdx="3" presStyleCnt="6">
        <dgm:presLayoutVars>
          <dgm:chMax val="1"/>
          <dgm:bulletEnabled val="1"/>
        </dgm:presLayoutVars>
      </dgm:prSet>
      <dgm:spPr/>
    </dgm:pt>
    <dgm:pt modelId="{CC933611-CECA-CB4E-8C2D-5306157A430B}" type="pres">
      <dgm:prSet presAssocID="{F4620799-73A8-7C41-BFD8-B6EC27F95703}" presName="descendantText" presStyleLbl="alignAcc1" presStyleIdx="3" presStyleCnt="6">
        <dgm:presLayoutVars>
          <dgm:bulletEnabled val="1"/>
        </dgm:presLayoutVars>
      </dgm:prSet>
      <dgm:spPr/>
    </dgm:pt>
    <dgm:pt modelId="{7A84B62F-60D7-204F-9B34-B2B2E6AD1969}" type="pres">
      <dgm:prSet presAssocID="{B4B5C037-C05B-0D49-BDDB-8985FEAE32D8}" presName="sp" presStyleCnt="0"/>
      <dgm:spPr/>
    </dgm:pt>
    <dgm:pt modelId="{F359FDAB-6F14-E044-A9CA-6046CD9DDE89}" type="pres">
      <dgm:prSet presAssocID="{72F80751-CE42-2645-A39C-C676365F1993}" presName="composite" presStyleCnt="0"/>
      <dgm:spPr/>
    </dgm:pt>
    <dgm:pt modelId="{9CFFA0E4-9370-6C45-8023-2AD0555087B2}" type="pres">
      <dgm:prSet presAssocID="{72F80751-CE42-2645-A39C-C676365F1993}" presName="parentText" presStyleLbl="alignNode1" presStyleIdx="4" presStyleCnt="6">
        <dgm:presLayoutVars>
          <dgm:chMax val="1"/>
          <dgm:bulletEnabled val="1"/>
        </dgm:presLayoutVars>
      </dgm:prSet>
      <dgm:spPr/>
    </dgm:pt>
    <dgm:pt modelId="{4F0F43DB-CABD-174B-AE53-EF4A3AD0065A}" type="pres">
      <dgm:prSet presAssocID="{72F80751-CE42-2645-A39C-C676365F1993}" presName="descendantText" presStyleLbl="alignAcc1" presStyleIdx="4" presStyleCnt="6">
        <dgm:presLayoutVars>
          <dgm:bulletEnabled val="1"/>
        </dgm:presLayoutVars>
      </dgm:prSet>
      <dgm:spPr/>
    </dgm:pt>
    <dgm:pt modelId="{E5B081B1-225B-A245-9DFF-BDBA2325A207}" type="pres">
      <dgm:prSet presAssocID="{B1CEFF1F-5DC4-E94E-829A-EAE1DF0EB94C}" presName="sp" presStyleCnt="0"/>
      <dgm:spPr/>
    </dgm:pt>
    <dgm:pt modelId="{637F08EF-F3CB-B342-B163-5E3D3DA62AA8}" type="pres">
      <dgm:prSet presAssocID="{0E7033CC-6066-D44F-B014-F538679470BE}" presName="composite" presStyleCnt="0"/>
      <dgm:spPr/>
    </dgm:pt>
    <dgm:pt modelId="{DB6D02A4-4C55-0742-AD6C-D235A97C288D}" type="pres">
      <dgm:prSet presAssocID="{0E7033CC-6066-D44F-B014-F538679470BE}" presName="parentText" presStyleLbl="alignNode1" presStyleIdx="5" presStyleCnt="6">
        <dgm:presLayoutVars>
          <dgm:chMax val="1"/>
          <dgm:bulletEnabled val="1"/>
        </dgm:presLayoutVars>
      </dgm:prSet>
      <dgm:spPr/>
    </dgm:pt>
    <dgm:pt modelId="{8AF94490-8443-4F46-9CE4-78446EC29971}" type="pres">
      <dgm:prSet presAssocID="{0E7033CC-6066-D44F-B014-F538679470BE}" presName="descendantText" presStyleLbl="alignAcc1" presStyleIdx="5" presStyleCnt="6">
        <dgm:presLayoutVars>
          <dgm:bulletEnabled val="1"/>
        </dgm:presLayoutVars>
      </dgm:prSet>
      <dgm:spPr/>
    </dgm:pt>
  </dgm:ptLst>
  <dgm:cxnLst>
    <dgm:cxn modelId="{F7C84608-40B4-FE46-A6C3-BF6809719A27}" type="presOf" srcId="{96DE012F-E00A-8E45-BF7B-D69398A96662}" destId="{3370B7DD-7F5A-824C-AD07-3AA14C09A3C7}" srcOrd="0" destOrd="0" presId="urn:microsoft.com/office/officeart/2005/8/layout/chevron2"/>
    <dgm:cxn modelId="{90C38D1B-6DCE-444A-80F1-4FE39E8D8576}" type="presOf" srcId="{CF6D9CAB-DA32-8D4B-B55B-D1845BC8BA1F}" destId="{A744A224-29D5-0E49-9646-158805C8DDC5}" srcOrd="0" destOrd="0" presId="urn:microsoft.com/office/officeart/2005/8/layout/chevron2"/>
    <dgm:cxn modelId="{01C8E31F-0D91-C949-9834-ED834F9C7075}" srcId="{1970B706-6C0C-C74A-AB2A-CD78F3B4ABAA}" destId="{96DE012F-E00A-8E45-BF7B-D69398A96662}" srcOrd="0" destOrd="0" parTransId="{D3AB1572-DC58-9E47-AF58-B019CF1B5259}" sibTransId="{1D328D76-3F02-C847-B7A5-4372F45C239B}"/>
    <dgm:cxn modelId="{A3BA3937-2828-D941-9DEA-485F864855A3}" type="presOf" srcId="{72F80751-CE42-2645-A39C-C676365F1993}" destId="{9CFFA0E4-9370-6C45-8023-2AD0555087B2}" srcOrd="0" destOrd="0" presId="urn:microsoft.com/office/officeart/2005/8/layout/chevron2"/>
    <dgm:cxn modelId="{35B4FE4B-533B-8743-942B-608B45047224}" type="presOf" srcId="{B10C381C-187E-5B4D-86BD-81EB66B3EBB8}" destId="{8AF94490-8443-4F46-9CE4-78446EC29971}" srcOrd="0" destOrd="0" presId="urn:microsoft.com/office/officeart/2005/8/layout/chevron2"/>
    <dgm:cxn modelId="{5F99004E-1292-FD45-A29F-836FCDBD7372}" srcId="{96642390-2FC1-6340-8B72-244BAF2F69CB}" destId="{0E7033CC-6066-D44F-B014-F538679470BE}" srcOrd="5" destOrd="0" parTransId="{763AF1C5-4158-9F4A-BDE2-F5F5DA6F47A6}" sibTransId="{340F668A-01EE-4941-B908-05B6ABEDC245}"/>
    <dgm:cxn modelId="{5064FB56-4C06-EE42-9FAD-C7A00773CED0}" srcId="{96642390-2FC1-6340-8B72-244BAF2F69CB}" destId="{72F80751-CE42-2645-A39C-C676365F1993}" srcOrd="4" destOrd="0" parTransId="{9FD432BD-3DA3-DB45-9B45-3F53E0C7D7E4}" sibTransId="{B1CEFF1F-5DC4-E94E-829A-EAE1DF0EB94C}"/>
    <dgm:cxn modelId="{06006060-99EC-A344-A643-E425F06EB3C2}" type="presOf" srcId="{1970B706-6C0C-C74A-AB2A-CD78F3B4ABAA}" destId="{AFAAE8C0-9B2A-254C-B1D5-FE0B17DACC0B}" srcOrd="0" destOrd="0" presId="urn:microsoft.com/office/officeart/2005/8/layout/chevron2"/>
    <dgm:cxn modelId="{7A37D768-388A-1A42-8303-5B41718C57E7}" type="presOf" srcId="{96642390-2FC1-6340-8B72-244BAF2F69CB}" destId="{9A27077D-F928-A44B-8277-966F88A416C7}" srcOrd="0" destOrd="0" presId="urn:microsoft.com/office/officeart/2005/8/layout/chevron2"/>
    <dgm:cxn modelId="{4622026E-8FBC-BF40-9564-486BFD8655D9}" srcId="{CF6D9CAB-DA32-8D4B-B55B-D1845BC8BA1F}" destId="{98CC662A-0AC0-4148-898C-7897D1CA18E3}" srcOrd="0" destOrd="0" parTransId="{12CA4B98-E49E-6146-9919-206E29AB8574}" sibTransId="{C47A789A-6A8B-1842-A70F-0BC3A493BD33}"/>
    <dgm:cxn modelId="{82017281-64C0-3647-B4DB-A2A752754158}" type="presOf" srcId="{40F03ABA-A559-FB4A-9CCB-AA7F08883173}" destId="{6662C703-A1B7-5640-B99E-FD21A6928BB4}" srcOrd="0" destOrd="0" presId="urn:microsoft.com/office/officeart/2005/8/layout/chevron2"/>
    <dgm:cxn modelId="{1E3BA683-A25A-B44A-B552-9AA7F9521F49}" srcId="{72F80751-CE42-2645-A39C-C676365F1993}" destId="{946BFC4C-8E02-2740-99F7-00489AA838A4}" srcOrd="0" destOrd="0" parTransId="{DD29D16A-E12A-7543-8DED-4C191C9E70E1}" sibTransId="{B88C7E0A-8499-F246-AAF9-5FBC753F07B1}"/>
    <dgm:cxn modelId="{FD83EC95-3CE9-4A4A-AF1D-B1F280DE1C2E}" type="presOf" srcId="{946BFC4C-8E02-2740-99F7-00489AA838A4}" destId="{4F0F43DB-CABD-174B-AE53-EF4A3AD0065A}" srcOrd="0" destOrd="0" presId="urn:microsoft.com/office/officeart/2005/8/layout/chevron2"/>
    <dgm:cxn modelId="{42A1189D-C026-C041-AF4F-2CE66FC3E704}" srcId="{96642390-2FC1-6340-8B72-244BAF2F69CB}" destId="{F4620799-73A8-7C41-BFD8-B6EC27F95703}" srcOrd="3" destOrd="0" parTransId="{31C9FD59-558E-6C47-9CBE-336FF5A4B9C1}" sibTransId="{B4B5C037-C05B-0D49-BDDB-8985FEAE32D8}"/>
    <dgm:cxn modelId="{4B7CFD9D-358E-DB4A-BFDA-3240902C7A8A}" type="presOf" srcId="{AF4D9CEB-082F-F948-81B2-5DCD45CFA0EF}" destId="{664B20A7-B537-DE4D-882E-00157DB52250}" srcOrd="0" destOrd="0" presId="urn:microsoft.com/office/officeart/2005/8/layout/chevron2"/>
    <dgm:cxn modelId="{0211FEB4-FB1F-7440-BA48-1A7810D82E5E}" srcId="{0E7033CC-6066-D44F-B014-F538679470BE}" destId="{B10C381C-187E-5B4D-86BD-81EB66B3EBB8}" srcOrd="0" destOrd="0" parTransId="{393B585A-D6EA-3242-A8F6-3269473449ED}" sibTransId="{E18F8196-1AC9-1E43-8EBA-B72FF9D4ED73}"/>
    <dgm:cxn modelId="{9D5902C5-C4A7-8143-A332-21AA846939F4}" type="presOf" srcId="{98CC662A-0AC0-4148-898C-7897D1CA18E3}" destId="{B5F3E06A-94C3-ED48-B10D-19B27AD23CF8}" srcOrd="0" destOrd="0" presId="urn:microsoft.com/office/officeart/2005/8/layout/chevron2"/>
    <dgm:cxn modelId="{FD61ADC5-DF96-174E-AB30-6DF1B35EC28A}" srcId="{96642390-2FC1-6340-8B72-244BAF2F69CB}" destId="{1970B706-6C0C-C74A-AB2A-CD78F3B4ABAA}" srcOrd="2" destOrd="0" parTransId="{5E4504F8-A26E-434B-A0FE-28777DB8BC59}" sibTransId="{00F4B966-072E-F54A-9019-C7BF9E496738}"/>
    <dgm:cxn modelId="{1FC688D5-A3AF-4D48-8F4C-BF6BECDE93C9}" type="presOf" srcId="{A9A9CF18-A575-A048-B7B4-56B4B4013856}" destId="{CC933611-CECA-CB4E-8C2D-5306157A430B}" srcOrd="0" destOrd="0" presId="urn:microsoft.com/office/officeart/2005/8/layout/chevron2"/>
    <dgm:cxn modelId="{150A96D8-F487-5145-8309-CDC158F804DC}" type="presOf" srcId="{F4620799-73A8-7C41-BFD8-B6EC27F95703}" destId="{0B8E13B2-3AE6-E54E-A6FE-A843A83CA456}" srcOrd="0" destOrd="0" presId="urn:microsoft.com/office/officeart/2005/8/layout/chevron2"/>
    <dgm:cxn modelId="{E1DD79ED-872D-9B4C-9F4F-DF565545ACD0}" type="presOf" srcId="{0E7033CC-6066-D44F-B014-F538679470BE}" destId="{DB6D02A4-4C55-0742-AD6C-D235A97C288D}" srcOrd="0" destOrd="0" presId="urn:microsoft.com/office/officeart/2005/8/layout/chevron2"/>
    <dgm:cxn modelId="{BE7D90F3-B172-014B-BFF6-DF746BEDD2B1}" srcId="{96642390-2FC1-6340-8B72-244BAF2F69CB}" destId="{40F03ABA-A559-FB4A-9CCB-AA7F08883173}" srcOrd="0" destOrd="0" parTransId="{67DAF4B1-4A87-3043-B475-70EF82DF3A16}" sibTransId="{484F80B2-E82A-8540-9B70-70E3FEE9DE87}"/>
    <dgm:cxn modelId="{AD9C40F4-73BF-D24E-BAC9-9B3EA00B6564}" srcId="{40F03ABA-A559-FB4A-9CCB-AA7F08883173}" destId="{AF4D9CEB-082F-F948-81B2-5DCD45CFA0EF}" srcOrd="0" destOrd="0" parTransId="{037B73A8-5140-1D4E-85CB-2371112C69F9}" sibTransId="{D4298037-8183-284A-9E41-1FCA01766DC8}"/>
    <dgm:cxn modelId="{CA77B2F4-3C78-224E-AB8F-25E34B47DA0A}" srcId="{F4620799-73A8-7C41-BFD8-B6EC27F95703}" destId="{A9A9CF18-A575-A048-B7B4-56B4B4013856}" srcOrd="0" destOrd="0" parTransId="{C37F4013-7FBC-944C-B7B0-B0B5C32349EA}" sibTransId="{BA6FF8D7-824A-EA47-A4CC-201767E1182E}"/>
    <dgm:cxn modelId="{B0F86EF8-1692-544C-936A-37E8ED8EF705}" srcId="{96642390-2FC1-6340-8B72-244BAF2F69CB}" destId="{CF6D9CAB-DA32-8D4B-B55B-D1845BC8BA1F}" srcOrd="1" destOrd="0" parTransId="{BD66B8F1-4027-2B47-92D4-380CAAD971FD}" sibTransId="{2A625A30-49D0-B743-97A5-ECEA9161F0A8}"/>
    <dgm:cxn modelId="{56DA4E66-48C3-804C-A75C-C0C142C7EF29}" type="presParOf" srcId="{9A27077D-F928-A44B-8277-966F88A416C7}" destId="{936DFA5C-D9B9-1A4F-A1EC-0421A9710FAA}" srcOrd="0" destOrd="0" presId="urn:microsoft.com/office/officeart/2005/8/layout/chevron2"/>
    <dgm:cxn modelId="{AB859560-2F75-6A4D-8CA9-C811F0BB1667}" type="presParOf" srcId="{936DFA5C-D9B9-1A4F-A1EC-0421A9710FAA}" destId="{6662C703-A1B7-5640-B99E-FD21A6928BB4}" srcOrd="0" destOrd="0" presId="urn:microsoft.com/office/officeart/2005/8/layout/chevron2"/>
    <dgm:cxn modelId="{C3E06AAF-49C6-0340-AEF9-951B9B2FBB25}" type="presParOf" srcId="{936DFA5C-D9B9-1A4F-A1EC-0421A9710FAA}" destId="{664B20A7-B537-DE4D-882E-00157DB52250}" srcOrd="1" destOrd="0" presId="urn:microsoft.com/office/officeart/2005/8/layout/chevron2"/>
    <dgm:cxn modelId="{5B5EEE15-33BE-E744-A046-22DDF09E9A3B}" type="presParOf" srcId="{9A27077D-F928-A44B-8277-966F88A416C7}" destId="{95623897-EEA2-304E-A198-90CC4A0EDC70}" srcOrd="1" destOrd="0" presId="urn:microsoft.com/office/officeart/2005/8/layout/chevron2"/>
    <dgm:cxn modelId="{001CA520-CC42-7B47-8F71-877863002276}" type="presParOf" srcId="{9A27077D-F928-A44B-8277-966F88A416C7}" destId="{FA169112-00FC-A947-B5D2-A01F22036AC4}" srcOrd="2" destOrd="0" presId="urn:microsoft.com/office/officeart/2005/8/layout/chevron2"/>
    <dgm:cxn modelId="{A9ED6372-75CF-574F-86D3-2C8CA958439F}" type="presParOf" srcId="{FA169112-00FC-A947-B5D2-A01F22036AC4}" destId="{A744A224-29D5-0E49-9646-158805C8DDC5}" srcOrd="0" destOrd="0" presId="urn:microsoft.com/office/officeart/2005/8/layout/chevron2"/>
    <dgm:cxn modelId="{4CB805DC-A890-ED4A-BBFC-2B520C3F07DA}" type="presParOf" srcId="{FA169112-00FC-A947-B5D2-A01F22036AC4}" destId="{B5F3E06A-94C3-ED48-B10D-19B27AD23CF8}" srcOrd="1" destOrd="0" presId="urn:microsoft.com/office/officeart/2005/8/layout/chevron2"/>
    <dgm:cxn modelId="{B43930C3-829E-384A-A5BB-688700C62481}" type="presParOf" srcId="{9A27077D-F928-A44B-8277-966F88A416C7}" destId="{FC4F7291-5E78-DC42-B902-A1C0A9746ED8}" srcOrd="3" destOrd="0" presId="urn:microsoft.com/office/officeart/2005/8/layout/chevron2"/>
    <dgm:cxn modelId="{E809AB8A-0889-C44F-8FB7-002C54FC26B1}" type="presParOf" srcId="{9A27077D-F928-A44B-8277-966F88A416C7}" destId="{81189647-9E14-F54C-A8B0-763B907BCA5D}" srcOrd="4" destOrd="0" presId="urn:microsoft.com/office/officeart/2005/8/layout/chevron2"/>
    <dgm:cxn modelId="{51E88739-3CED-E14D-B573-AB3F25367672}" type="presParOf" srcId="{81189647-9E14-F54C-A8B0-763B907BCA5D}" destId="{AFAAE8C0-9B2A-254C-B1D5-FE0B17DACC0B}" srcOrd="0" destOrd="0" presId="urn:microsoft.com/office/officeart/2005/8/layout/chevron2"/>
    <dgm:cxn modelId="{DF2BC557-628C-C547-A34D-2063043EC418}" type="presParOf" srcId="{81189647-9E14-F54C-A8B0-763B907BCA5D}" destId="{3370B7DD-7F5A-824C-AD07-3AA14C09A3C7}" srcOrd="1" destOrd="0" presId="urn:microsoft.com/office/officeart/2005/8/layout/chevron2"/>
    <dgm:cxn modelId="{A393F849-130F-104C-A5CA-B22EC40AA5A3}" type="presParOf" srcId="{9A27077D-F928-A44B-8277-966F88A416C7}" destId="{8C70679B-14E6-BE4A-A54E-DA3367C25219}" srcOrd="5" destOrd="0" presId="urn:microsoft.com/office/officeart/2005/8/layout/chevron2"/>
    <dgm:cxn modelId="{3A4D14CF-757A-BB4B-B795-8BAB8C3F2E6E}" type="presParOf" srcId="{9A27077D-F928-A44B-8277-966F88A416C7}" destId="{D4CBC890-75F4-C34A-887A-27F1B540739C}" srcOrd="6" destOrd="0" presId="urn:microsoft.com/office/officeart/2005/8/layout/chevron2"/>
    <dgm:cxn modelId="{83E6142D-7601-FA41-AEFF-980BA29B8A39}" type="presParOf" srcId="{D4CBC890-75F4-C34A-887A-27F1B540739C}" destId="{0B8E13B2-3AE6-E54E-A6FE-A843A83CA456}" srcOrd="0" destOrd="0" presId="urn:microsoft.com/office/officeart/2005/8/layout/chevron2"/>
    <dgm:cxn modelId="{AB6C57B7-2B7F-9E48-B425-576C3E37E6F5}" type="presParOf" srcId="{D4CBC890-75F4-C34A-887A-27F1B540739C}" destId="{CC933611-CECA-CB4E-8C2D-5306157A430B}" srcOrd="1" destOrd="0" presId="urn:microsoft.com/office/officeart/2005/8/layout/chevron2"/>
    <dgm:cxn modelId="{F4CCD603-2313-9744-B82C-1A4E342F0A68}" type="presParOf" srcId="{9A27077D-F928-A44B-8277-966F88A416C7}" destId="{7A84B62F-60D7-204F-9B34-B2B2E6AD1969}" srcOrd="7" destOrd="0" presId="urn:microsoft.com/office/officeart/2005/8/layout/chevron2"/>
    <dgm:cxn modelId="{57EFD071-9E08-F54C-BBBD-DA808F8BB527}" type="presParOf" srcId="{9A27077D-F928-A44B-8277-966F88A416C7}" destId="{F359FDAB-6F14-E044-A9CA-6046CD9DDE89}" srcOrd="8" destOrd="0" presId="urn:microsoft.com/office/officeart/2005/8/layout/chevron2"/>
    <dgm:cxn modelId="{E437BDBA-2BAE-F64E-B62B-DC1B52EC2CA0}" type="presParOf" srcId="{F359FDAB-6F14-E044-A9CA-6046CD9DDE89}" destId="{9CFFA0E4-9370-6C45-8023-2AD0555087B2}" srcOrd="0" destOrd="0" presId="urn:microsoft.com/office/officeart/2005/8/layout/chevron2"/>
    <dgm:cxn modelId="{6EFA969C-A3C2-4B4B-A9C1-53BAE70D1715}" type="presParOf" srcId="{F359FDAB-6F14-E044-A9CA-6046CD9DDE89}" destId="{4F0F43DB-CABD-174B-AE53-EF4A3AD0065A}" srcOrd="1" destOrd="0" presId="urn:microsoft.com/office/officeart/2005/8/layout/chevron2"/>
    <dgm:cxn modelId="{4FAB39D7-3FEE-D24C-8275-E689934D17EA}" type="presParOf" srcId="{9A27077D-F928-A44B-8277-966F88A416C7}" destId="{E5B081B1-225B-A245-9DFF-BDBA2325A207}" srcOrd="9" destOrd="0" presId="urn:microsoft.com/office/officeart/2005/8/layout/chevron2"/>
    <dgm:cxn modelId="{C340FBAD-A355-D840-8EED-D48AF5357207}" type="presParOf" srcId="{9A27077D-F928-A44B-8277-966F88A416C7}" destId="{637F08EF-F3CB-B342-B163-5E3D3DA62AA8}" srcOrd="10" destOrd="0" presId="urn:microsoft.com/office/officeart/2005/8/layout/chevron2"/>
    <dgm:cxn modelId="{58A9BCD5-F538-0843-ACB3-A8E1CE61738F}" type="presParOf" srcId="{637F08EF-F3CB-B342-B163-5E3D3DA62AA8}" destId="{DB6D02A4-4C55-0742-AD6C-D235A97C288D}" srcOrd="0" destOrd="0" presId="urn:microsoft.com/office/officeart/2005/8/layout/chevron2"/>
    <dgm:cxn modelId="{1374C6A9-3AAA-F946-93FA-3A04CD8731FE}" type="presParOf" srcId="{637F08EF-F3CB-B342-B163-5E3D3DA62AA8}" destId="{8AF94490-8443-4F46-9CE4-78446EC2997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138623-A082-C744-9249-0245A1273C2C}"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CB420F74-3C9A-5840-9188-2042B6E9983F}">
      <dgm:prSet phldrT="[Text]"/>
      <dgm:spPr/>
      <dgm:t>
        <a:bodyPr/>
        <a:lstStyle/>
        <a:p>
          <a:r>
            <a:rPr lang="en-US" dirty="0"/>
            <a:t>Baseline Models</a:t>
          </a:r>
        </a:p>
      </dgm:t>
    </dgm:pt>
    <dgm:pt modelId="{95F01036-CF91-6740-809D-4CEF388C5373}" type="parTrans" cxnId="{BA9DE7C7-B8FA-0B4E-AA65-942D1BEFD918}">
      <dgm:prSet/>
      <dgm:spPr/>
      <dgm:t>
        <a:bodyPr/>
        <a:lstStyle/>
        <a:p>
          <a:endParaRPr lang="en-US"/>
        </a:p>
      </dgm:t>
    </dgm:pt>
    <dgm:pt modelId="{212C2996-F5FF-CD44-94D3-E119CC692373}" type="sibTrans" cxnId="{BA9DE7C7-B8FA-0B4E-AA65-942D1BEFD918}">
      <dgm:prSet/>
      <dgm:spPr/>
      <dgm:t>
        <a:bodyPr/>
        <a:lstStyle/>
        <a:p>
          <a:endParaRPr lang="en-US"/>
        </a:p>
      </dgm:t>
    </dgm:pt>
    <dgm:pt modelId="{E0974113-3AA3-7B45-BCF2-518F7963999A}">
      <dgm:prSet phldrT="[Text]"/>
      <dgm:spPr/>
      <dgm:t>
        <a:bodyPr/>
        <a:lstStyle/>
        <a:p>
          <a:r>
            <a:rPr lang="en-US" dirty="0"/>
            <a:t>Naive Bayes</a:t>
          </a:r>
        </a:p>
      </dgm:t>
    </dgm:pt>
    <dgm:pt modelId="{74851E40-175A-C245-8862-F389D2D3B07A}" type="parTrans" cxnId="{490B358E-2D4A-984D-98D4-81F2BBAEC307}">
      <dgm:prSet/>
      <dgm:spPr/>
      <dgm:t>
        <a:bodyPr/>
        <a:lstStyle/>
        <a:p>
          <a:endParaRPr lang="en-US"/>
        </a:p>
      </dgm:t>
    </dgm:pt>
    <dgm:pt modelId="{73F8C7AD-F570-1949-B657-A334055E2404}" type="sibTrans" cxnId="{490B358E-2D4A-984D-98D4-81F2BBAEC307}">
      <dgm:prSet/>
      <dgm:spPr/>
      <dgm:t>
        <a:bodyPr/>
        <a:lstStyle/>
        <a:p>
          <a:endParaRPr lang="en-US"/>
        </a:p>
      </dgm:t>
    </dgm:pt>
    <dgm:pt modelId="{F391ACC0-387D-6F48-A5D0-7804A9219D20}">
      <dgm:prSet phldrT="[Text]"/>
      <dgm:spPr/>
      <dgm:t>
        <a:bodyPr/>
        <a:lstStyle/>
        <a:p>
          <a:r>
            <a:rPr lang="en-US" dirty="0"/>
            <a:t>Binary</a:t>
          </a:r>
        </a:p>
      </dgm:t>
    </dgm:pt>
    <dgm:pt modelId="{7704D1EA-7923-C148-95D3-0FA037B0DB2D}" type="parTrans" cxnId="{77E0E85B-2F19-5048-B335-C43CA1287BCA}">
      <dgm:prSet/>
      <dgm:spPr/>
      <dgm:t>
        <a:bodyPr/>
        <a:lstStyle/>
        <a:p>
          <a:endParaRPr lang="en-US"/>
        </a:p>
      </dgm:t>
    </dgm:pt>
    <dgm:pt modelId="{FF9589F4-F7A3-E64A-89D1-FB247BE7AD25}" type="sibTrans" cxnId="{77E0E85B-2F19-5048-B335-C43CA1287BCA}">
      <dgm:prSet/>
      <dgm:spPr/>
      <dgm:t>
        <a:bodyPr/>
        <a:lstStyle/>
        <a:p>
          <a:endParaRPr lang="en-US"/>
        </a:p>
      </dgm:t>
    </dgm:pt>
    <dgm:pt modelId="{1CD25BC9-0F67-E44E-A657-BB1F568A79F3}">
      <dgm:prSet phldrT="[Text]"/>
      <dgm:spPr/>
      <dgm:t>
        <a:bodyPr/>
        <a:lstStyle/>
        <a:p>
          <a:r>
            <a:rPr lang="en-US" dirty="0"/>
            <a:t>Logistic Regression</a:t>
          </a:r>
        </a:p>
      </dgm:t>
    </dgm:pt>
    <dgm:pt modelId="{2FF4D217-84AC-4B42-9C3A-F10FF42FE7FF}" type="parTrans" cxnId="{A619CFAB-A3FA-9248-88AE-6AE838748729}">
      <dgm:prSet/>
      <dgm:spPr/>
      <dgm:t>
        <a:bodyPr/>
        <a:lstStyle/>
        <a:p>
          <a:endParaRPr lang="en-US"/>
        </a:p>
      </dgm:t>
    </dgm:pt>
    <dgm:pt modelId="{78BF5888-2C7A-D841-B27B-FC698A98DCDB}" type="sibTrans" cxnId="{A619CFAB-A3FA-9248-88AE-6AE838748729}">
      <dgm:prSet/>
      <dgm:spPr/>
      <dgm:t>
        <a:bodyPr/>
        <a:lstStyle/>
        <a:p>
          <a:endParaRPr lang="en-US"/>
        </a:p>
      </dgm:t>
    </dgm:pt>
    <dgm:pt modelId="{CACB44AD-DF1C-8446-91DF-6BABCB39BE92}">
      <dgm:prSet phldrT="[Text]"/>
      <dgm:spPr/>
      <dgm:t>
        <a:bodyPr/>
        <a:lstStyle/>
        <a:p>
          <a:r>
            <a:rPr lang="en-US" dirty="0"/>
            <a:t>Binary</a:t>
          </a:r>
        </a:p>
      </dgm:t>
    </dgm:pt>
    <dgm:pt modelId="{ED21DE6A-9FA4-324D-9C5C-F3E530273F3B}" type="parTrans" cxnId="{B79EB1AF-CA88-3E4F-89AD-A7B2437B0442}">
      <dgm:prSet/>
      <dgm:spPr/>
      <dgm:t>
        <a:bodyPr/>
        <a:lstStyle/>
        <a:p>
          <a:endParaRPr lang="en-US"/>
        </a:p>
      </dgm:t>
    </dgm:pt>
    <dgm:pt modelId="{BA22D530-6E3E-4C4E-BDE3-3C32EFD4ABF7}" type="sibTrans" cxnId="{B79EB1AF-CA88-3E4F-89AD-A7B2437B0442}">
      <dgm:prSet/>
      <dgm:spPr/>
      <dgm:t>
        <a:bodyPr/>
        <a:lstStyle/>
        <a:p>
          <a:endParaRPr lang="en-US"/>
        </a:p>
      </dgm:t>
    </dgm:pt>
    <dgm:pt modelId="{546DFCC9-C478-EF4F-849A-1B68E39C7BA3}">
      <dgm:prSet phldrT="[Text]"/>
      <dgm:spPr/>
      <dgm:t>
        <a:bodyPr/>
        <a:lstStyle/>
        <a:p>
          <a:r>
            <a:rPr lang="en-US" dirty="0"/>
            <a:t>Multi-class</a:t>
          </a:r>
        </a:p>
      </dgm:t>
    </dgm:pt>
    <dgm:pt modelId="{9A82E56A-B042-1245-A368-0CC3F4B84790}" type="parTrans" cxnId="{37865384-B7AB-8E43-A588-9B47248AF2D0}">
      <dgm:prSet/>
      <dgm:spPr/>
      <dgm:t>
        <a:bodyPr/>
        <a:lstStyle/>
        <a:p>
          <a:endParaRPr lang="en-US"/>
        </a:p>
      </dgm:t>
    </dgm:pt>
    <dgm:pt modelId="{7A770418-19CC-3E41-B7C4-32A71DCD30D0}" type="sibTrans" cxnId="{37865384-B7AB-8E43-A588-9B47248AF2D0}">
      <dgm:prSet/>
      <dgm:spPr/>
      <dgm:t>
        <a:bodyPr/>
        <a:lstStyle/>
        <a:p>
          <a:endParaRPr lang="en-US"/>
        </a:p>
      </dgm:t>
    </dgm:pt>
    <dgm:pt modelId="{BEB02D2F-1309-0E45-97D8-995DB5D1E8D9}">
      <dgm:prSet phldrT="[Text]"/>
      <dgm:spPr/>
      <dgm:t>
        <a:bodyPr/>
        <a:lstStyle/>
        <a:p>
          <a:r>
            <a:rPr lang="en-US" dirty="0"/>
            <a:t>Multi-class</a:t>
          </a:r>
        </a:p>
      </dgm:t>
    </dgm:pt>
    <dgm:pt modelId="{DF69CAFB-1C51-894D-80B9-6829557A3C8D}" type="parTrans" cxnId="{B5AEDB96-AECE-3745-AACA-39A708ED9791}">
      <dgm:prSet/>
      <dgm:spPr/>
      <dgm:t>
        <a:bodyPr/>
        <a:lstStyle/>
        <a:p>
          <a:endParaRPr lang="en-US"/>
        </a:p>
      </dgm:t>
    </dgm:pt>
    <dgm:pt modelId="{C470C679-98AC-E84B-A09D-3AB162A8D308}" type="sibTrans" cxnId="{B5AEDB96-AECE-3745-AACA-39A708ED9791}">
      <dgm:prSet/>
      <dgm:spPr/>
      <dgm:t>
        <a:bodyPr/>
        <a:lstStyle/>
        <a:p>
          <a:endParaRPr lang="en-US"/>
        </a:p>
      </dgm:t>
    </dgm:pt>
    <dgm:pt modelId="{AE4C5E41-F315-8045-BB04-65E8C306271A}" type="pres">
      <dgm:prSet presAssocID="{7C138623-A082-C744-9249-0245A1273C2C}" presName="hierChild1" presStyleCnt="0">
        <dgm:presLayoutVars>
          <dgm:chPref val="1"/>
          <dgm:dir/>
          <dgm:animOne val="branch"/>
          <dgm:animLvl val="lvl"/>
          <dgm:resizeHandles/>
        </dgm:presLayoutVars>
      </dgm:prSet>
      <dgm:spPr/>
    </dgm:pt>
    <dgm:pt modelId="{83BB0323-9A5A-AB45-B002-8BB9F75FB5F2}" type="pres">
      <dgm:prSet presAssocID="{CB420F74-3C9A-5840-9188-2042B6E9983F}" presName="hierRoot1" presStyleCnt="0"/>
      <dgm:spPr/>
    </dgm:pt>
    <dgm:pt modelId="{100C040C-5FE7-5F4B-B2F4-A3743E43DC42}" type="pres">
      <dgm:prSet presAssocID="{CB420F74-3C9A-5840-9188-2042B6E9983F}" presName="composite" presStyleCnt="0"/>
      <dgm:spPr/>
    </dgm:pt>
    <dgm:pt modelId="{04F13C15-82D9-8249-90AE-EA4B1CB554F0}" type="pres">
      <dgm:prSet presAssocID="{CB420F74-3C9A-5840-9188-2042B6E9983F}" presName="background" presStyleLbl="node0" presStyleIdx="0" presStyleCnt="1"/>
      <dgm:spPr/>
    </dgm:pt>
    <dgm:pt modelId="{11753D2B-1082-2A44-9DA3-8574FACB95B5}" type="pres">
      <dgm:prSet presAssocID="{CB420F74-3C9A-5840-9188-2042B6E9983F}" presName="text" presStyleLbl="fgAcc0" presStyleIdx="0" presStyleCnt="1">
        <dgm:presLayoutVars>
          <dgm:chPref val="3"/>
        </dgm:presLayoutVars>
      </dgm:prSet>
      <dgm:spPr/>
    </dgm:pt>
    <dgm:pt modelId="{88DD2A0D-E62E-CC42-A950-6E1BC0A97689}" type="pres">
      <dgm:prSet presAssocID="{CB420F74-3C9A-5840-9188-2042B6E9983F}" presName="hierChild2" presStyleCnt="0"/>
      <dgm:spPr/>
    </dgm:pt>
    <dgm:pt modelId="{6CDD2B11-E8A2-EE47-BDC6-61610BCA8E77}" type="pres">
      <dgm:prSet presAssocID="{74851E40-175A-C245-8862-F389D2D3B07A}" presName="Name10" presStyleLbl="parChTrans1D2" presStyleIdx="0" presStyleCnt="2"/>
      <dgm:spPr/>
    </dgm:pt>
    <dgm:pt modelId="{2845C006-1DBA-F34C-9ED1-D6810F325DD3}" type="pres">
      <dgm:prSet presAssocID="{E0974113-3AA3-7B45-BCF2-518F7963999A}" presName="hierRoot2" presStyleCnt="0"/>
      <dgm:spPr/>
    </dgm:pt>
    <dgm:pt modelId="{6E8DCABD-5EA3-5D43-A014-F36234FAEA84}" type="pres">
      <dgm:prSet presAssocID="{E0974113-3AA3-7B45-BCF2-518F7963999A}" presName="composite2" presStyleCnt="0"/>
      <dgm:spPr/>
    </dgm:pt>
    <dgm:pt modelId="{DAE7172C-4C74-374B-AEB8-3DFC6FA8CF3B}" type="pres">
      <dgm:prSet presAssocID="{E0974113-3AA3-7B45-BCF2-518F7963999A}" presName="background2" presStyleLbl="node2" presStyleIdx="0" presStyleCnt="2"/>
      <dgm:spPr/>
    </dgm:pt>
    <dgm:pt modelId="{146F2756-CD5A-F949-98A1-1A69E7F2D43E}" type="pres">
      <dgm:prSet presAssocID="{E0974113-3AA3-7B45-BCF2-518F7963999A}" presName="text2" presStyleLbl="fgAcc2" presStyleIdx="0" presStyleCnt="2">
        <dgm:presLayoutVars>
          <dgm:chPref val="3"/>
        </dgm:presLayoutVars>
      </dgm:prSet>
      <dgm:spPr/>
    </dgm:pt>
    <dgm:pt modelId="{FA82C0D9-B2BA-444E-8545-0CAC0C46E3D9}" type="pres">
      <dgm:prSet presAssocID="{E0974113-3AA3-7B45-BCF2-518F7963999A}" presName="hierChild3" presStyleCnt="0"/>
      <dgm:spPr/>
    </dgm:pt>
    <dgm:pt modelId="{1C4F343A-C190-9145-B6DB-89952F5FC15E}" type="pres">
      <dgm:prSet presAssocID="{7704D1EA-7923-C148-95D3-0FA037B0DB2D}" presName="Name17" presStyleLbl="parChTrans1D3" presStyleIdx="0" presStyleCnt="4"/>
      <dgm:spPr/>
    </dgm:pt>
    <dgm:pt modelId="{0102AD77-649A-DF4E-8A45-58AF728B5EAD}" type="pres">
      <dgm:prSet presAssocID="{F391ACC0-387D-6F48-A5D0-7804A9219D20}" presName="hierRoot3" presStyleCnt="0"/>
      <dgm:spPr/>
    </dgm:pt>
    <dgm:pt modelId="{75F82115-CCBA-4049-B27F-127D6D31AF56}" type="pres">
      <dgm:prSet presAssocID="{F391ACC0-387D-6F48-A5D0-7804A9219D20}" presName="composite3" presStyleCnt="0"/>
      <dgm:spPr/>
    </dgm:pt>
    <dgm:pt modelId="{20DBB0C7-BD29-E546-B904-E4524FA56C13}" type="pres">
      <dgm:prSet presAssocID="{F391ACC0-387D-6F48-A5D0-7804A9219D20}" presName="background3" presStyleLbl="node3" presStyleIdx="0" presStyleCnt="4"/>
      <dgm:spPr/>
    </dgm:pt>
    <dgm:pt modelId="{0959893C-CCBF-B34F-91DA-A04D172F1483}" type="pres">
      <dgm:prSet presAssocID="{F391ACC0-387D-6F48-A5D0-7804A9219D20}" presName="text3" presStyleLbl="fgAcc3" presStyleIdx="0" presStyleCnt="4">
        <dgm:presLayoutVars>
          <dgm:chPref val="3"/>
        </dgm:presLayoutVars>
      </dgm:prSet>
      <dgm:spPr/>
    </dgm:pt>
    <dgm:pt modelId="{C50D8084-C10B-9747-93EE-37D837E210DC}" type="pres">
      <dgm:prSet presAssocID="{F391ACC0-387D-6F48-A5D0-7804A9219D20}" presName="hierChild4" presStyleCnt="0"/>
      <dgm:spPr/>
    </dgm:pt>
    <dgm:pt modelId="{DFB12BC4-E001-1A46-9C1F-446545336683}" type="pres">
      <dgm:prSet presAssocID="{DF69CAFB-1C51-894D-80B9-6829557A3C8D}" presName="Name17" presStyleLbl="parChTrans1D3" presStyleIdx="1" presStyleCnt="4"/>
      <dgm:spPr/>
    </dgm:pt>
    <dgm:pt modelId="{6CD0D110-54CF-DE41-8F77-E33B9EC8480F}" type="pres">
      <dgm:prSet presAssocID="{BEB02D2F-1309-0E45-97D8-995DB5D1E8D9}" presName="hierRoot3" presStyleCnt="0"/>
      <dgm:spPr/>
    </dgm:pt>
    <dgm:pt modelId="{2BA3BDC7-F73E-7746-88AF-C8211058DA22}" type="pres">
      <dgm:prSet presAssocID="{BEB02D2F-1309-0E45-97D8-995DB5D1E8D9}" presName="composite3" presStyleCnt="0"/>
      <dgm:spPr/>
    </dgm:pt>
    <dgm:pt modelId="{682FA785-ADEE-C241-B9F7-AF0CD697862D}" type="pres">
      <dgm:prSet presAssocID="{BEB02D2F-1309-0E45-97D8-995DB5D1E8D9}" presName="background3" presStyleLbl="node3" presStyleIdx="1" presStyleCnt="4"/>
      <dgm:spPr/>
    </dgm:pt>
    <dgm:pt modelId="{675C2124-FDFE-B842-A793-CBBA7EB77143}" type="pres">
      <dgm:prSet presAssocID="{BEB02D2F-1309-0E45-97D8-995DB5D1E8D9}" presName="text3" presStyleLbl="fgAcc3" presStyleIdx="1" presStyleCnt="4">
        <dgm:presLayoutVars>
          <dgm:chPref val="3"/>
        </dgm:presLayoutVars>
      </dgm:prSet>
      <dgm:spPr/>
    </dgm:pt>
    <dgm:pt modelId="{C0F5455E-28ED-2648-AAEA-56A0D9D16000}" type="pres">
      <dgm:prSet presAssocID="{BEB02D2F-1309-0E45-97D8-995DB5D1E8D9}" presName="hierChild4" presStyleCnt="0"/>
      <dgm:spPr/>
    </dgm:pt>
    <dgm:pt modelId="{C468414F-2C28-3047-907E-628F0964DD19}" type="pres">
      <dgm:prSet presAssocID="{2FF4D217-84AC-4B42-9C3A-F10FF42FE7FF}" presName="Name10" presStyleLbl="parChTrans1D2" presStyleIdx="1" presStyleCnt="2"/>
      <dgm:spPr/>
    </dgm:pt>
    <dgm:pt modelId="{D0E6400B-62CC-A04A-B1E3-292A86BD2859}" type="pres">
      <dgm:prSet presAssocID="{1CD25BC9-0F67-E44E-A657-BB1F568A79F3}" presName="hierRoot2" presStyleCnt="0"/>
      <dgm:spPr/>
    </dgm:pt>
    <dgm:pt modelId="{38E8B032-DA0D-5845-9E6C-5104827D9E26}" type="pres">
      <dgm:prSet presAssocID="{1CD25BC9-0F67-E44E-A657-BB1F568A79F3}" presName="composite2" presStyleCnt="0"/>
      <dgm:spPr/>
    </dgm:pt>
    <dgm:pt modelId="{218837EB-0A02-9244-9CAB-9B62DA82B082}" type="pres">
      <dgm:prSet presAssocID="{1CD25BC9-0F67-E44E-A657-BB1F568A79F3}" presName="background2" presStyleLbl="node2" presStyleIdx="1" presStyleCnt="2"/>
      <dgm:spPr/>
    </dgm:pt>
    <dgm:pt modelId="{A385B7DA-0469-2C46-972A-061090A089CA}" type="pres">
      <dgm:prSet presAssocID="{1CD25BC9-0F67-E44E-A657-BB1F568A79F3}" presName="text2" presStyleLbl="fgAcc2" presStyleIdx="1" presStyleCnt="2">
        <dgm:presLayoutVars>
          <dgm:chPref val="3"/>
        </dgm:presLayoutVars>
      </dgm:prSet>
      <dgm:spPr/>
    </dgm:pt>
    <dgm:pt modelId="{8B6CFBDD-0E18-C54F-A52C-01401505E8F7}" type="pres">
      <dgm:prSet presAssocID="{1CD25BC9-0F67-E44E-A657-BB1F568A79F3}" presName="hierChild3" presStyleCnt="0"/>
      <dgm:spPr/>
    </dgm:pt>
    <dgm:pt modelId="{6E812BDB-A350-B949-BF2D-70ED061CBBD8}" type="pres">
      <dgm:prSet presAssocID="{ED21DE6A-9FA4-324D-9C5C-F3E530273F3B}" presName="Name17" presStyleLbl="parChTrans1D3" presStyleIdx="2" presStyleCnt="4"/>
      <dgm:spPr/>
    </dgm:pt>
    <dgm:pt modelId="{B336B6A0-AAD0-664B-81E5-CEE85AA3F562}" type="pres">
      <dgm:prSet presAssocID="{CACB44AD-DF1C-8446-91DF-6BABCB39BE92}" presName="hierRoot3" presStyleCnt="0"/>
      <dgm:spPr/>
    </dgm:pt>
    <dgm:pt modelId="{13095DE3-A256-C643-BFB9-3F3E9BE14B9B}" type="pres">
      <dgm:prSet presAssocID="{CACB44AD-DF1C-8446-91DF-6BABCB39BE92}" presName="composite3" presStyleCnt="0"/>
      <dgm:spPr/>
    </dgm:pt>
    <dgm:pt modelId="{98A1C529-E2BD-3943-B7E9-1A4B70C9CA59}" type="pres">
      <dgm:prSet presAssocID="{CACB44AD-DF1C-8446-91DF-6BABCB39BE92}" presName="background3" presStyleLbl="node3" presStyleIdx="2" presStyleCnt="4"/>
      <dgm:spPr/>
    </dgm:pt>
    <dgm:pt modelId="{0E1B669C-0021-D146-9E5D-1901942A8058}" type="pres">
      <dgm:prSet presAssocID="{CACB44AD-DF1C-8446-91DF-6BABCB39BE92}" presName="text3" presStyleLbl="fgAcc3" presStyleIdx="2" presStyleCnt="4">
        <dgm:presLayoutVars>
          <dgm:chPref val="3"/>
        </dgm:presLayoutVars>
      </dgm:prSet>
      <dgm:spPr/>
    </dgm:pt>
    <dgm:pt modelId="{24B66398-FCEA-2B46-A89F-41C278E318B8}" type="pres">
      <dgm:prSet presAssocID="{CACB44AD-DF1C-8446-91DF-6BABCB39BE92}" presName="hierChild4" presStyleCnt="0"/>
      <dgm:spPr/>
    </dgm:pt>
    <dgm:pt modelId="{634C7D38-A872-354E-A814-7972C464832D}" type="pres">
      <dgm:prSet presAssocID="{9A82E56A-B042-1245-A368-0CC3F4B84790}" presName="Name17" presStyleLbl="parChTrans1D3" presStyleIdx="3" presStyleCnt="4"/>
      <dgm:spPr/>
    </dgm:pt>
    <dgm:pt modelId="{FE4D9D47-E359-1544-AE29-981B89CDAD00}" type="pres">
      <dgm:prSet presAssocID="{546DFCC9-C478-EF4F-849A-1B68E39C7BA3}" presName="hierRoot3" presStyleCnt="0"/>
      <dgm:spPr/>
    </dgm:pt>
    <dgm:pt modelId="{5774FEE5-8AFA-504B-9808-357D246CDBAF}" type="pres">
      <dgm:prSet presAssocID="{546DFCC9-C478-EF4F-849A-1B68E39C7BA3}" presName="composite3" presStyleCnt="0"/>
      <dgm:spPr/>
    </dgm:pt>
    <dgm:pt modelId="{215A8959-AE4C-2140-8A46-23A2E0B3FFD9}" type="pres">
      <dgm:prSet presAssocID="{546DFCC9-C478-EF4F-849A-1B68E39C7BA3}" presName="background3" presStyleLbl="node3" presStyleIdx="3" presStyleCnt="4"/>
      <dgm:spPr/>
    </dgm:pt>
    <dgm:pt modelId="{30BEF628-A335-F34E-BA72-E2B82849023E}" type="pres">
      <dgm:prSet presAssocID="{546DFCC9-C478-EF4F-849A-1B68E39C7BA3}" presName="text3" presStyleLbl="fgAcc3" presStyleIdx="3" presStyleCnt="4">
        <dgm:presLayoutVars>
          <dgm:chPref val="3"/>
        </dgm:presLayoutVars>
      </dgm:prSet>
      <dgm:spPr/>
    </dgm:pt>
    <dgm:pt modelId="{49C89E1D-5BA3-5E44-8044-1DA0184D5CB6}" type="pres">
      <dgm:prSet presAssocID="{546DFCC9-C478-EF4F-849A-1B68E39C7BA3}" presName="hierChild4" presStyleCnt="0"/>
      <dgm:spPr/>
    </dgm:pt>
  </dgm:ptLst>
  <dgm:cxnLst>
    <dgm:cxn modelId="{5C53980A-6BEE-D44B-8BED-3F389105297C}" type="presOf" srcId="{74851E40-175A-C245-8862-F389D2D3B07A}" destId="{6CDD2B11-E8A2-EE47-BDC6-61610BCA8E77}" srcOrd="0" destOrd="0" presId="urn:microsoft.com/office/officeart/2005/8/layout/hierarchy1"/>
    <dgm:cxn modelId="{207F5C11-240E-3843-94EC-FDF64263D83C}" type="presOf" srcId="{7704D1EA-7923-C148-95D3-0FA037B0DB2D}" destId="{1C4F343A-C190-9145-B6DB-89952F5FC15E}" srcOrd="0" destOrd="0" presId="urn:microsoft.com/office/officeart/2005/8/layout/hierarchy1"/>
    <dgm:cxn modelId="{01BE8B19-D449-E340-975B-40153455DDD6}" type="presOf" srcId="{CACB44AD-DF1C-8446-91DF-6BABCB39BE92}" destId="{0E1B669C-0021-D146-9E5D-1901942A8058}" srcOrd="0" destOrd="0" presId="urn:microsoft.com/office/officeart/2005/8/layout/hierarchy1"/>
    <dgm:cxn modelId="{36C97721-35E3-9144-913A-4A4047677BF6}" type="presOf" srcId="{2FF4D217-84AC-4B42-9C3A-F10FF42FE7FF}" destId="{C468414F-2C28-3047-907E-628F0964DD19}" srcOrd="0" destOrd="0" presId="urn:microsoft.com/office/officeart/2005/8/layout/hierarchy1"/>
    <dgm:cxn modelId="{1A83152B-1905-624D-88CB-A3A3467BC849}" type="presOf" srcId="{9A82E56A-B042-1245-A368-0CC3F4B84790}" destId="{634C7D38-A872-354E-A814-7972C464832D}" srcOrd="0" destOrd="0" presId="urn:microsoft.com/office/officeart/2005/8/layout/hierarchy1"/>
    <dgm:cxn modelId="{5087BA46-DCA4-8F4B-8543-03A9514F80B4}" type="presOf" srcId="{7C138623-A082-C744-9249-0245A1273C2C}" destId="{AE4C5E41-F315-8045-BB04-65E8C306271A}" srcOrd="0" destOrd="0" presId="urn:microsoft.com/office/officeart/2005/8/layout/hierarchy1"/>
    <dgm:cxn modelId="{77E0E85B-2F19-5048-B335-C43CA1287BCA}" srcId="{E0974113-3AA3-7B45-BCF2-518F7963999A}" destId="{F391ACC0-387D-6F48-A5D0-7804A9219D20}" srcOrd="0" destOrd="0" parTransId="{7704D1EA-7923-C148-95D3-0FA037B0DB2D}" sibTransId="{FF9589F4-F7A3-E64A-89D1-FB247BE7AD25}"/>
    <dgm:cxn modelId="{6867C863-5BAC-914C-9452-041E5AB77E24}" type="presOf" srcId="{1CD25BC9-0F67-E44E-A657-BB1F568A79F3}" destId="{A385B7DA-0469-2C46-972A-061090A089CA}" srcOrd="0" destOrd="0" presId="urn:microsoft.com/office/officeart/2005/8/layout/hierarchy1"/>
    <dgm:cxn modelId="{84005173-09CA-BF4F-BC06-73D79E88C5E0}" type="presOf" srcId="{DF69CAFB-1C51-894D-80B9-6829557A3C8D}" destId="{DFB12BC4-E001-1A46-9C1F-446545336683}" srcOrd="0" destOrd="0" presId="urn:microsoft.com/office/officeart/2005/8/layout/hierarchy1"/>
    <dgm:cxn modelId="{37865384-B7AB-8E43-A588-9B47248AF2D0}" srcId="{1CD25BC9-0F67-E44E-A657-BB1F568A79F3}" destId="{546DFCC9-C478-EF4F-849A-1B68E39C7BA3}" srcOrd="1" destOrd="0" parTransId="{9A82E56A-B042-1245-A368-0CC3F4B84790}" sibTransId="{7A770418-19CC-3E41-B7C4-32A71DCD30D0}"/>
    <dgm:cxn modelId="{43227B84-3084-8843-A4EC-6A77274CEDD5}" type="presOf" srcId="{ED21DE6A-9FA4-324D-9C5C-F3E530273F3B}" destId="{6E812BDB-A350-B949-BF2D-70ED061CBBD8}" srcOrd="0" destOrd="0" presId="urn:microsoft.com/office/officeart/2005/8/layout/hierarchy1"/>
    <dgm:cxn modelId="{D064118E-65DE-7047-B5E3-8DAB71348B94}" type="presOf" srcId="{546DFCC9-C478-EF4F-849A-1B68E39C7BA3}" destId="{30BEF628-A335-F34E-BA72-E2B82849023E}" srcOrd="0" destOrd="0" presId="urn:microsoft.com/office/officeart/2005/8/layout/hierarchy1"/>
    <dgm:cxn modelId="{490B358E-2D4A-984D-98D4-81F2BBAEC307}" srcId="{CB420F74-3C9A-5840-9188-2042B6E9983F}" destId="{E0974113-3AA3-7B45-BCF2-518F7963999A}" srcOrd="0" destOrd="0" parTransId="{74851E40-175A-C245-8862-F389D2D3B07A}" sibTransId="{73F8C7AD-F570-1949-B657-A334055E2404}"/>
    <dgm:cxn modelId="{B5AEDB96-AECE-3745-AACA-39A708ED9791}" srcId="{E0974113-3AA3-7B45-BCF2-518F7963999A}" destId="{BEB02D2F-1309-0E45-97D8-995DB5D1E8D9}" srcOrd="1" destOrd="0" parTransId="{DF69CAFB-1C51-894D-80B9-6829557A3C8D}" sibTransId="{C470C679-98AC-E84B-A09D-3AB162A8D308}"/>
    <dgm:cxn modelId="{A619CFAB-A3FA-9248-88AE-6AE838748729}" srcId="{CB420F74-3C9A-5840-9188-2042B6E9983F}" destId="{1CD25BC9-0F67-E44E-A657-BB1F568A79F3}" srcOrd="1" destOrd="0" parTransId="{2FF4D217-84AC-4B42-9C3A-F10FF42FE7FF}" sibTransId="{78BF5888-2C7A-D841-B27B-FC698A98DCDB}"/>
    <dgm:cxn modelId="{B79EB1AF-CA88-3E4F-89AD-A7B2437B0442}" srcId="{1CD25BC9-0F67-E44E-A657-BB1F568A79F3}" destId="{CACB44AD-DF1C-8446-91DF-6BABCB39BE92}" srcOrd="0" destOrd="0" parTransId="{ED21DE6A-9FA4-324D-9C5C-F3E530273F3B}" sibTransId="{BA22D530-6E3E-4C4E-BDE3-3C32EFD4ABF7}"/>
    <dgm:cxn modelId="{C6BEEEB6-C141-4C4E-B787-B25564E464DF}" type="presOf" srcId="{F391ACC0-387D-6F48-A5D0-7804A9219D20}" destId="{0959893C-CCBF-B34F-91DA-A04D172F1483}" srcOrd="0" destOrd="0" presId="urn:microsoft.com/office/officeart/2005/8/layout/hierarchy1"/>
    <dgm:cxn modelId="{BA9DE7C7-B8FA-0B4E-AA65-942D1BEFD918}" srcId="{7C138623-A082-C744-9249-0245A1273C2C}" destId="{CB420F74-3C9A-5840-9188-2042B6E9983F}" srcOrd="0" destOrd="0" parTransId="{95F01036-CF91-6740-809D-4CEF388C5373}" sibTransId="{212C2996-F5FF-CD44-94D3-E119CC692373}"/>
    <dgm:cxn modelId="{E11C03DB-BB3E-C744-B405-81398035DC56}" type="presOf" srcId="{CB420F74-3C9A-5840-9188-2042B6E9983F}" destId="{11753D2B-1082-2A44-9DA3-8574FACB95B5}" srcOrd="0" destOrd="0" presId="urn:microsoft.com/office/officeart/2005/8/layout/hierarchy1"/>
    <dgm:cxn modelId="{5B2ED9DF-2417-7443-9F8F-0116ABD5ABCC}" type="presOf" srcId="{BEB02D2F-1309-0E45-97D8-995DB5D1E8D9}" destId="{675C2124-FDFE-B842-A793-CBBA7EB77143}" srcOrd="0" destOrd="0" presId="urn:microsoft.com/office/officeart/2005/8/layout/hierarchy1"/>
    <dgm:cxn modelId="{ACC82EEE-AA32-2242-96CE-F18B1659A8A0}" type="presOf" srcId="{E0974113-3AA3-7B45-BCF2-518F7963999A}" destId="{146F2756-CD5A-F949-98A1-1A69E7F2D43E}" srcOrd="0" destOrd="0" presId="urn:microsoft.com/office/officeart/2005/8/layout/hierarchy1"/>
    <dgm:cxn modelId="{EB5C9239-62F0-3640-9B64-524FE64C872A}" type="presParOf" srcId="{AE4C5E41-F315-8045-BB04-65E8C306271A}" destId="{83BB0323-9A5A-AB45-B002-8BB9F75FB5F2}" srcOrd="0" destOrd="0" presId="urn:microsoft.com/office/officeart/2005/8/layout/hierarchy1"/>
    <dgm:cxn modelId="{D369A2AD-BBAA-2C47-B687-6F771BBC4810}" type="presParOf" srcId="{83BB0323-9A5A-AB45-B002-8BB9F75FB5F2}" destId="{100C040C-5FE7-5F4B-B2F4-A3743E43DC42}" srcOrd="0" destOrd="0" presId="urn:microsoft.com/office/officeart/2005/8/layout/hierarchy1"/>
    <dgm:cxn modelId="{C5FFCC68-9DF2-BB41-9A32-1C3212203DB0}" type="presParOf" srcId="{100C040C-5FE7-5F4B-B2F4-A3743E43DC42}" destId="{04F13C15-82D9-8249-90AE-EA4B1CB554F0}" srcOrd="0" destOrd="0" presId="urn:microsoft.com/office/officeart/2005/8/layout/hierarchy1"/>
    <dgm:cxn modelId="{747FCCE7-91B7-FF44-ADA0-63238BB91F26}" type="presParOf" srcId="{100C040C-5FE7-5F4B-B2F4-A3743E43DC42}" destId="{11753D2B-1082-2A44-9DA3-8574FACB95B5}" srcOrd="1" destOrd="0" presId="urn:microsoft.com/office/officeart/2005/8/layout/hierarchy1"/>
    <dgm:cxn modelId="{DECA0534-EF15-BC40-86A4-43233E7E110C}" type="presParOf" srcId="{83BB0323-9A5A-AB45-B002-8BB9F75FB5F2}" destId="{88DD2A0D-E62E-CC42-A950-6E1BC0A97689}" srcOrd="1" destOrd="0" presId="urn:microsoft.com/office/officeart/2005/8/layout/hierarchy1"/>
    <dgm:cxn modelId="{ACEEC380-0379-6243-BBDD-825108701CC1}" type="presParOf" srcId="{88DD2A0D-E62E-CC42-A950-6E1BC0A97689}" destId="{6CDD2B11-E8A2-EE47-BDC6-61610BCA8E77}" srcOrd="0" destOrd="0" presId="urn:microsoft.com/office/officeart/2005/8/layout/hierarchy1"/>
    <dgm:cxn modelId="{145E4FF9-EE58-A24C-B4E3-75D232791CD2}" type="presParOf" srcId="{88DD2A0D-E62E-CC42-A950-6E1BC0A97689}" destId="{2845C006-1DBA-F34C-9ED1-D6810F325DD3}" srcOrd="1" destOrd="0" presId="urn:microsoft.com/office/officeart/2005/8/layout/hierarchy1"/>
    <dgm:cxn modelId="{1A4213AD-385C-A646-BBAE-2E5FF4033A3A}" type="presParOf" srcId="{2845C006-1DBA-F34C-9ED1-D6810F325DD3}" destId="{6E8DCABD-5EA3-5D43-A014-F36234FAEA84}" srcOrd="0" destOrd="0" presId="urn:microsoft.com/office/officeart/2005/8/layout/hierarchy1"/>
    <dgm:cxn modelId="{EF30FEF4-716E-4E4D-8C2B-F68B40AA9DE9}" type="presParOf" srcId="{6E8DCABD-5EA3-5D43-A014-F36234FAEA84}" destId="{DAE7172C-4C74-374B-AEB8-3DFC6FA8CF3B}" srcOrd="0" destOrd="0" presId="urn:microsoft.com/office/officeart/2005/8/layout/hierarchy1"/>
    <dgm:cxn modelId="{91A2D82C-C539-8049-8143-F5B53F74E8A7}" type="presParOf" srcId="{6E8DCABD-5EA3-5D43-A014-F36234FAEA84}" destId="{146F2756-CD5A-F949-98A1-1A69E7F2D43E}" srcOrd="1" destOrd="0" presId="urn:microsoft.com/office/officeart/2005/8/layout/hierarchy1"/>
    <dgm:cxn modelId="{6B9FB5CC-2323-C541-8B00-403334A8BAF6}" type="presParOf" srcId="{2845C006-1DBA-F34C-9ED1-D6810F325DD3}" destId="{FA82C0D9-B2BA-444E-8545-0CAC0C46E3D9}" srcOrd="1" destOrd="0" presId="urn:microsoft.com/office/officeart/2005/8/layout/hierarchy1"/>
    <dgm:cxn modelId="{B4089751-01A4-9E4E-BF42-DF590D6DBB09}" type="presParOf" srcId="{FA82C0D9-B2BA-444E-8545-0CAC0C46E3D9}" destId="{1C4F343A-C190-9145-B6DB-89952F5FC15E}" srcOrd="0" destOrd="0" presId="urn:microsoft.com/office/officeart/2005/8/layout/hierarchy1"/>
    <dgm:cxn modelId="{4E7174DA-B0AA-4244-ACA9-80A9EE9E19A5}" type="presParOf" srcId="{FA82C0D9-B2BA-444E-8545-0CAC0C46E3D9}" destId="{0102AD77-649A-DF4E-8A45-58AF728B5EAD}" srcOrd="1" destOrd="0" presId="urn:microsoft.com/office/officeart/2005/8/layout/hierarchy1"/>
    <dgm:cxn modelId="{68E159D7-876D-BC44-A6F7-387193C93F4B}" type="presParOf" srcId="{0102AD77-649A-DF4E-8A45-58AF728B5EAD}" destId="{75F82115-CCBA-4049-B27F-127D6D31AF56}" srcOrd="0" destOrd="0" presId="urn:microsoft.com/office/officeart/2005/8/layout/hierarchy1"/>
    <dgm:cxn modelId="{18607FCA-BE29-9A45-98F2-ADBC33C400B1}" type="presParOf" srcId="{75F82115-CCBA-4049-B27F-127D6D31AF56}" destId="{20DBB0C7-BD29-E546-B904-E4524FA56C13}" srcOrd="0" destOrd="0" presId="urn:microsoft.com/office/officeart/2005/8/layout/hierarchy1"/>
    <dgm:cxn modelId="{6202C779-F67F-3A4C-9C47-CE0C4D41164A}" type="presParOf" srcId="{75F82115-CCBA-4049-B27F-127D6D31AF56}" destId="{0959893C-CCBF-B34F-91DA-A04D172F1483}" srcOrd="1" destOrd="0" presId="urn:microsoft.com/office/officeart/2005/8/layout/hierarchy1"/>
    <dgm:cxn modelId="{8FEDE07E-F196-2349-88D2-5253CF258696}" type="presParOf" srcId="{0102AD77-649A-DF4E-8A45-58AF728B5EAD}" destId="{C50D8084-C10B-9747-93EE-37D837E210DC}" srcOrd="1" destOrd="0" presId="urn:microsoft.com/office/officeart/2005/8/layout/hierarchy1"/>
    <dgm:cxn modelId="{08050AC1-B150-8747-9426-D15DA99836B6}" type="presParOf" srcId="{FA82C0D9-B2BA-444E-8545-0CAC0C46E3D9}" destId="{DFB12BC4-E001-1A46-9C1F-446545336683}" srcOrd="2" destOrd="0" presId="urn:microsoft.com/office/officeart/2005/8/layout/hierarchy1"/>
    <dgm:cxn modelId="{72484B1A-2E8F-3249-8467-59A57B980E53}" type="presParOf" srcId="{FA82C0D9-B2BA-444E-8545-0CAC0C46E3D9}" destId="{6CD0D110-54CF-DE41-8F77-E33B9EC8480F}" srcOrd="3" destOrd="0" presId="urn:microsoft.com/office/officeart/2005/8/layout/hierarchy1"/>
    <dgm:cxn modelId="{A59FF8A8-36CB-9E49-8578-6AF5EF819206}" type="presParOf" srcId="{6CD0D110-54CF-DE41-8F77-E33B9EC8480F}" destId="{2BA3BDC7-F73E-7746-88AF-C8211058DA22}" srcOrd="0" destOrd="0" presId="urn:microsoft.com/office/officeart/2005/8/layout/hierarchy1"/>
    <dgm:cxn modelId="{F40B055D-7EFC-1E4F-AC39-CD448B19EC90}" type="presParOf" srcId="{2BA3BDC7-F73E-7746-88AF-C8211058DA22}" destId="{682FA785-ADEE-C241-B9F7-AF0CD697862D}" srcOrd="0" destOrd="0" presId="urn:microsoft.com/office/officeart/2005/8/layout/hierarchy1"/>
    <dgm:cxn modelId="{E5F103E8-87F4-6C4C-92EA-EF62F42BA281}" type="presParOf" srcId="{2BA3BDC7-F73E-7746-88AF-C8211058DA22}" destId="{675C2124-FDFE-B842-A793-CBBA7EB77143}" srcOrd="1" destOrd="0" presId="urn:microsoft.com/office/officeart/2005/8/layout/hierarchy1"/>
    <dgm:cxn modelId="{536EF4DF-166E-FC48-92A6-D21977BAE22F}" type="presParOf" srcId="{6CD0D110-54CF-DE41-8F77-E33B9EC8480F}" destId="{C0F5455E-28ED-2648-AAEA-56A0D9D16000}" srcOrd="1" destOrd="0" presId="urn:microsoft.com/office/officeart/2005/8/layout/hierarchy1"/>
    <dgm:cxn modelId="{88CD9F22-8961-C14A-A3AC-DF796D467342}" type="presParOf" srcId="{88DD2A0D-E62E-CC42-A950-6E1BC0A97689}" destId="{C468414F-2C28-3047-907E-628F0964DD19}" srcOrd="2" destOrd="0" presId="urn:microsoft.com/office/officeart/2005/8/layout/hierarchy1"/>
    <dgm:cxn modelId="{82A2E92B-DE53-A54E-B436-0C2F2F00B512}" type="presParOf" srcId="{88DD2A0D-E62E-CC42-A950-6E1BC0A97689}" destId="{D0E6400B-62CC-A04A-B1E3-292A86BD2859}" srcOrd="3" destOrd="0" presId="urn:microsoft.com/office/officeart/2005/8/layout/hierarchy1"/>
    <dgm:cxn modelId="{13BF52E4-B4A1-9644-A2C8-F44B9F7A392B}" type="presParOf" srcId="{D0E6400B-62CC-A04A-B1E3-292A86BD2859}" destId="{38E8B032-DA0D-5845-9E6C-5104827D9E26}" srcOrd="0" destOrd="0" presId="urn:microsoft.com/office/officeart/2005/8/layout/hierarchy1"/>
    <dgm:cxn modelId="{E85B68D3-1652-954D-A9BE-A5F9D57F9E86}" type="presParOf" srcId="{38E8B032-DA0D-5845-9E6C-5104827D9E26}" destId="{218837EB-0A02-9244-9CAB-9B62DA82B082}" srcOrd="0" destOrd="0" presId="urn:microsoft.com/office/officeart/2005/8/layout/hierarchy1"/>
    <dgm:cxn modelId="{4F2AA0F6-08A8-724F-B93B-45A68B6AEEDD}" type="presParOf" srcId="{38E8B032-DA0D-5845-9E6C-5104827D9E26}" destId="{A385B7DA-0469-2C46-972A-061090A089CA}" srcOrd="1" destOrd="0" presId="urn:microsoft.com/office/officeart/2005/8/layout/hierarchy1"/>
    <dgm:cxn modelId="{2DFF6815-2790-A849-A28D-A30C4565B1D1}" type="presParOf" srcId="{D0E6400B-62CC-A04A-B1E3-292A86BD2859}" destId="{8B6CFBDD-0E18-C54F-A52C-01401505E8F7}" srcOrd="1" destOrd="0" presId="urn:microsoft.com/office/officeart/2005/8/layout/hierarchy1"/>
    <dgm:cxn modelId="{E9F6F309-4E4C-234D-AAE3-4E0C619891F9}" type="presParOf" srcId="{8B6CFBDD-0E18-C54F-A52C-01401505E8F7}" destId="{6E812BDB-A350-B949-BF2D-70ED061CBBD8}" srcOrd="0" destOrd="0" presId="urn:microsoft.com/office/officeart/2005/8/layout/hierarchy1"/>
    <dgm:cxn modelId="{5BE378D2-EE46-D54A-ACC8-B9CB6E940C55}" type="presParOf" srcId="{8B6CFBDD-0E18-C54F-A52C-01401505E8F7}" destId="{B336B6A0-AAD0-664B-81E5-CEE85AA3F562}" srcOrd="1" destOrd="0" presId="urn:microsoft.com/office/officeart/2005/8/layout/hierarchy1"/>
    <dgm:cxn modelId="{B2DF221B-FEF0-D040-8C66-FFC23920BFE3}" type="presParOf" srcId="{B336B6A0-AAD0-664B-81E5-CEE85AA3F562}" destId="{13095DE3-A256-C643-BFB9-3F3E9BE14B9B}" srcOrd="0" destOrd="0" presId="urn:microsoft.com/office/officeart/2005/8/layout/hierarchy1"/>
    <dgm:cxn modelId="{155255B5-1E27-124D-85CD-63D1AFFABE84}" type="presParOf" srcId="{13095DE3-A256-C643-BFB9-3F3E9BE14B9B}" destId="{98A1C529-E2BD-3943-B7E9-1A4B70C9CA59}" srcOrd="0" destOrd="0" presId="urn:microsoft.com/office/officeart/2005/8/layout/hierarchy1"/>
    <dgm:cxn modelId="{9EF24A94-3066-4B4E-8CAE-7C6241D62709}" type="presParOf" srcId="{13095DE3-A256-C643-BFB9-3F3E9BE14B9B}" destId="{0E1B669C-0021-D146-9E5D-1901942A8058}" srcOrd="1" destOrd="0" presId="urn:microsoft.com/office/officeart/2005/8/layout/hierarchy1"/>
    <dgm:cxn modelId="{BA31EAD4-A018-334C-BD2A-057BDFA95A0A}" type="presParOf" srcId="{B336B6A0-AAD0-664B-81E5-CEE85AA3F562}" destId="{24B66398-FCEA-2B46-A89F-41C278E318B8}" srcOrd="1" destOrd="0" presId="urn:microsoft.com/office/officeart/2005/8/layout/hierarchy1"/>
    <dgm:cxn modelId="{06E83D11-7A15-C843-87B1-BA962C1BEB2D}" type="presParOf" srcId="{8B6CFBDD-0E18-C54F-A52C-01401505E8F7}" destId="{634C7D38-A872-354E-A814-7972C464832D}" srcOrd="2" destOrd="0" presId="urn:microsoft.com/office/officeart/2005/8/layout/hierarchy1"/>
    <dgm:cxn modelId="{9056386F-633D-B548-9A33-0AE9019757AB}" type="presParOf" srcId="{8B6CFBDD-0E18-C54F-A52C-01401505E8F7}" destId="{FE4D9D47-E359-1544-AE29-981B89CDAD00}" srcOrd="3" destOrd="0" presId="urn:microsoft.com/office/officeart/2005/8/layout/hierarchy1"/>
    <dgm:cxn modelId="{E25BA1C1-8A8C-004B-9CBE-6C1503342270}" type="presParOf" srcId="{FE4D9D47-E359-1544-AE29-981B89CDAD00}" destId="{5774FEE5-8AFA-504B-9808-357D246CDBAF}" srcOrd="0" destOrd="0" presId="urn:microsoft.com/office/officeart/2005/8/layout/hierarchy1"/>
    <dgm:cxn modelId="{7781280E-2698-E440-B917-1226D11A331E}" type="presParOf" srcId="{5774FEE5-8AFA-504B-9808-357D246CDBAF}" destId="{215A8959-AE4C-2140-8A46-23A2E0B3FFD9}" srcOrd="0" destOrd="0" presId="urn:microsoft.com/office/officeart/2005/8/layout/hierarchy1"/>
    <dgm:cxn modelId="{C8273B4D-3816-044B-B393-328435E490F6}" type="presParOf" srcId="{5774FEE5-8AFA-504B-9808-357D246CDBAF}" destId="{30BEF628-A335-F34E-BA72-E2B82849023E}" srcOrd="1" destOrd="0" presId="urn:microsoft.com/office/officeart/2005/8/layout/hierarchy1"/>
    <dgm:cxn modelId="{02073633-8057-BB4F-9691-8C7563900DE8}" type="presParOf" srcId="{FE4D9D47-E359-1544-AE29-981B89CDAD00}" destId="{49C89E1D-5BA3-5E44-8044-1DA0184D5CB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2C703-A1B7-5640-B99E-FD21A6928BB4}">
      <dsp:nvSpPr>
        <dsp:cNvPr id="0" name=""/>
        <dsp:cNvSpPr/>
      </dsp:nvSpPr>
      <dsp:spPr>
        <a:xfrm rot="5400000">
          <a:off x="-147439" y="15091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Removing Stopwords</a:t>
          </a:r>
          <a:endParaRPr lang="en-US" sz="900" kern="1200" dirty="0"/>
        </a:p>
      </dsp:txBody>
      <dsp:txXfrm rot="-5400000">
        <a:off x="1" y="347503"/>
        <a:ext cx="688049" cy="294878"/>
      </dsp:txXfrm>
    </dsp:sp>
    <dsp:sp modelId="{664B20A7-B537-DE4D-882E-00157DB52250}">
      <dsp:nvSpPr>
        <dsp:cNvPr id="0" name=""/>
        <dsp:cNvSpPr/>
      </dsp:nvSpPr>
      <dsp:spPr>
        <a:xfrm rot="5400000">
          <a:off x="4256433" y="-3564906"/>
          <a:ext cx="638902" cy="7775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Created a custom </a:t>
          </a:r>
          <a:r>
            <a:rPr lang="en-US" sz="1900" kern="1200" dirty="0" err="1"/>
            <a:t>stopwords</a:t>
          </a:r>
          <a:r>
            <a:rPr lang="en-US" sz="1900" kern="1200" dirty="0"/>
            <a:t> list</a:t>
          </a:r>
        </a:p>
      </dsp:txBody>
      <dsp:txXfrm rot="-5400000">
        <a:off x="688049" y="34667"/>
        <a:ext cx="7744482" cy="576524"/>
      </dsp:txXfrm>
    </dsp:sp>
    <dsp:sp modelId="{A744A224-29D5-0E49-9646-158805C8DDC5}">
      <dsp:nvSpPr>
        <dsp:cNvPr id="0" name=""/>
        <dsp:cNvSpPr/>
      </dsp:nvSpPr>
      <dsp:spPr>
        <a:xfrm rot="5400000">
          <a:off x="-147439" y="1036673"/>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Regex Cleaning</a:t>
          </a:r>
        </a:p>
      </dsp:txBody>
      <dsp:txXfrm rot="-5400000">
        <a:off x="1" y="1233259"/>
        <a:ext cx="688049" cy="294878"/>
      </dsp:txXfrm>
    </dsp:sp>
    <dsp:sp modelId="{B5F3E06A-94C3-ED48-B10D-19B27AD23CF8}">
      <dsp:nvSpPr>
        <dsp:cNvPr id="0" name=""/>
        <dsp:cNvSpPr/>
      </dsp:nvSpPr>
      <dsp:spPr>
        <a:xfrm rot="5400000">
          <a:off x="4256433" y="-2679149"/>
          <a:ext cx="638902" cy="7775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Removed punctuations, special characters, extra white spaces, URLs</a:t>
          </a:r>
        </a:p>
      </dsp:txBody>
      <dsp:txXfrm rot="-5400000">
        <a:off x="688049" y="920424"/>
        <a:ext cx="7744482" cy="576524"/>
      </dsp:txXfrm>
    </dsp:sp>
    <dsp:sp modelId="{AFAAE8C0-9B2A-254C-B1D5-FE0B17DACC0B}">
      <dsp:nvSpPr>
        <dsp:cNvPr id="0" name=""/>
        <dsp:cNvSpPr/>
      </dsp:nvSpPr>
      <dsp:spPr>
        <a:xfrm rot="5400000">
          <a:off x="-147439" y="192243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err="1"/>
            <a:t>Upsampling</a:t>
          </a:r>
          <a:endParaRPr lang="en-US" sz="900" kern="1200" dirty="0"/>
        </a:p>
      </dsp:txBody>
      <dsp:txXfrm rot="-5400000">
        <a:off x="1" y="2119016"/>
        <a:ext cx="688049" cy="294878"/>
      </dsp:txXfrm>
    </dsp:sp>
    <dsp:sp modelId="{3370B7DD-7F5A-824C-AD07-3AA14C09A3C7}">
      <dsp:nvSpPr>
        <dsp:cNvPr id="0" name=""/>
        <dsp:cNvSpPr/>
      </dsp:nvSpPr>
      <dsp:spPr>
        <a:xfrm rot="5400000">
          <a:off x="4256433" y="-1793393"/>
          <a:ext cx="638902" cy="7775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Up-sampled the data by resampling labels for the imbalanced class</a:t>
          </a:r>
        </a:p>
      </dsp:txBody>
      <dsp:txXfrm rot="-5400000">
        <a:off x="688049" y="1806180"/>
        <a:ext cx="7744482" cy="576524"/>
      </dsp:txXfrm>
    </dsp:sp>
    <dsp:sp modelId="{0B8E13B2-3AE6-E54E-A6FE-A843A83CA456}">
      <dsp:nvSpPr>
        <dsp:cNvPr id="0" name=""/>
        <dsp:cNvSpPr/>
      </dsp:nvSpPr>
      <dsp:spPr>
        <a:xfrm rot="5400000">
          <a:off x="-147439" y="280818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Vectorization</a:t>
          </a:r>
        </a:p>
      </dsp:txBody>
      <dsp:txXfrm rot="-5400000">
        <a:off x="1" y="3004773"/>
        <a:ext cx="688049" cy="294878"/>
      </dsp:txXfrm>
    </dsp:sp>
    <dsp:sp modelId="{CC933611-CECA-CB4E-8C2D-5306157A430B}">
      <dsp:nvSpPr>
        <dsp:cNvPr id="0" name=""/>
        <dsp:cNvSpPr/>
      </dsp:nvSpPr>
      <dsp:spPr>
        <a:xfrm rot="5400000">
          <a:off x="4256433" y="-907636"/>
          <a:ext cx="638902" cy="7775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Count-Vectorizer, TF-IDF, Word2Vec and N-grams [(1,1),(2,2)]</a:t>
          </a:r>
        </a:p>
      </dsp:txBody>
      <dsp:txXfrm rot="-5400000">
        <a:off x="688049" y="2691937"/>
        <a:ext cx="7744482" cy="576524"/>
      </dsp:txXfrm>
    </dsp:sp>
    <dsp:sp modelId="{9CFFA0E4-9370-6C45-8023-2AD0555087B2}">
      <dsp:nvSpPr>
        <dsp:cNvPr id="0" name=""/>
        <dsp:cNvSpPr/>
      </dsp:nvSpPr>
      <dsp:spPr>
        <a:xfrm rot="5400000">
          <a:off x="-147439" y="3693944"/>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Train-Test Split</a:t>
          </a:r>
        </a:p>
      </dsp:txBody>
      <dsp:txXfrm rot="-5400000">
        <a:off x="1" y="3890530"/>
        <a:ext cx="688049" cy="294878"/>
      </dsp:txXfrm>
    </dsp:sp>
    <dsp:sp modelId="{4F0F43DB-CABD-174B-AE53-EF4A3AD0065A}">
      <dsp:nvSpPr>
        <dsp:cNvPr id="0" name=""/>
        <dsp:cNvSpPr/>
      </dsp:nvSpPr>
      <dsp:spPr>
        <a:xfrm rot="5400000">
          <a:off x="4256433" y="-21879"/>
          <a:ext cx="638902" cy="7775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Split data in 70:30 train-test ratio</a:t>
          </a:r>
        </a:p>
      </dsp:txBody>
      <dsp:txXfrm rot="-5400000">
        <a:off x="688049" y="3577694"/>
        <a:ext cx="7744482" cy="576524"/>
      </dsp:txXfrm>
    </dsp:sp>
    <dsp:sp modelId="{DB6D02A4-4C55-0742-AD6C-D235A97C288D}">
      <dsp:nvSpPr>
        <dsp:cNvPr id="0" name=""/>
        <dsp:cNvSpPr/>
      </dsp:nvSpPr>
      <dsp:spPr>
        <a:xfrm rot="5400000">
          <a:off x="-147439" y="457970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Word Embeddings</a:t>
          </a:r>
        </a:p>
      </dsp:txBody>
      <dsp:txXfrm rot="-5400000">
        <a:off x="1" y="4776286"/>
        <a:ext cx="688049" cy="294878"/>
      </dsp:txXfrm>
    </dsp:sp>
    <dsp:sp modelId="{8AF94490-8443-4F46-9CE4-78446EC29971}">
      <dsp:nvSpPr>
        <dsp:cNvPr id="0" name=""/>
        <dsp:cNvSpPr/>
      </dsp:nvSpPr>
      <dsp:spPr>
        <a:xfrm rot="5400000">
          <a:off x="4256433" y="863876"/>
          <a:ext cx="638902" cy="777567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Generated custom word embeddings for the tokenized words in the dataset</a:t>
          </a:r>
        </a:p>
      </dsp:txBody>
      <dsp:txXfrm rot="-5400000">
        <a:off x="688049" y="4463450"/>
        <a:ext cx="7744482" cy="576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C7D38-A872-354E-A814-7972C464832D}">
      <dsp:nvSpPr>
        <dsp:cNvPr id="0" name=""/>
        <dsp:cNvSpPr/>
      </dsp:nvSpPr>
      <dsp:spPr>
        <a:xfrm>
          <a:off x="2907554" y="1385641"/>
          <a:ext cx="499539" cy="237735"/>
        </a:xfrm>
        <a:custGeom>
          <a:avLst/>
          <a:gdLst/>
          <a:ahLst/>
          <a:cxnLst/>
          <a:rect l="0" t="0" r="0" b="0"/>
          <a:pathLst>
            <a:path>
              <a:moveTo>
                <a:pt x="0" y="0"/>
              </a:moveTo>
              <a:lnTo>
                <a:pt x="0" y="162009"/>
              </a:lnTo>
              <a:lnTo>
                <a:pt x="499539" y="162009"/>
              </a:lnTo>
              <a:lnTo>
                <a:pt x="499539" y="23773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812BDB-A350-B949-BF2D-70ED061CBBD8}">
      <dsp:nvSpPr>
        <dsp:cNvPr id="0" name=""/>
        <dsp:cNvSpPr/>
      </dsp:nvSpPr>
      <dsp:spPr>
        <a:xfrm>
          <a:off x="2408015" y="1385641"/>
          <a:ext cx="499539" cy="237735"/>
        </a:xfrm>
        <a:custGeom>
          <a:avLst/>
          <a:gdLst/>
          <a:ahLst/>
          <a:cxnLst/>
          <a:rect l="0" t="0" r="0" b="0"/>
          <a:pathLst>
            <a:path>
              <a:moveTo>
                <a:pt x="499539" y="0"/>
              </a:moveTo>
              <a:lnTo>
                <a:pt x="499539" y="162009"/>
              </a:lnTo>
              <a:lnTo>
                <a:pt x="0" y="162009"/>
              </a:lnTo>
              <a:lnTo>
                <a:pt x="0" y="23773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468414F-2C28-3047-907E-628F0964DD19}">
      <dsp:nvSpPr>
        <dsp:cNvPr id="0" name=""/>
        <dsp:cNvSpPr/>
      </dsp:nvSpPr>
      <dsp:spPr>
        <a:xfrm>
          <a:off x="1908476" y="628839"/>
          <a:ext cx="999078" cy="237735"/>
        </a:xfrm>
        <a:custGeom>
          <a:avLst/>
          <a:gdLst/>
          <a:ahLst/>
          <a:cxnLst/>
          <a:rect l="0" t="0" r="0" b="0"/>
          <a:pathLst>
            <a:path>
              <a:moveTo>
                <a:pt x="0" y="0"/>
              </a:moveTo>
              <a:lnTo>
                <a:pt x="0" y="162009"/>
              </a:lnTo>
              <a:lnTo>
                <a:pt x="999078" y="162009"/>
              </a:lnTo>
              <a:lnTo>
                <a:pt x="999078" y="23773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FB12BC4-E001-1A46-9C1F-446545336683}">
      <dsp:nvSpPr>
        <dsp:cNvPr id="0" name=""/>
        <dsp:cNvSpPr/>
      </dsp:nvSpPr>
      <dsp:spPr>
        <a:xfrm>
          <a:off x="909397" y="1385641"/>
          <a:ext cx="499539" cy="237735"/>
        </a:xfrm>
        <a:custGeom>
          <a:avLst/>
          <a:gdLst/>
          <a:ahLst/>
          <a:cxnLst/>
          <a:rect l="0" t="0" r="0" b="0"/>
          <a:pathLst>
            <a:path>
              <a:moveTo>
                <a:pt x="0" y="0"/>
              </a:moveTo>
              <a:lnTo>
                <a:pt x="0" y="162009"/>
              </a:lnTo>
              <a:lnTo>
                <a:pt x="499539" y="162009"/>
              </a:lnTo>
              <a:lnTo>
                <a:pt x="499539" y="23773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C4F343A-C190-9145-B6DB-89952F5FC15E}">
      <dsp:nvSpPr>
        <dsp:cNvPr id="0" name=""/>
        <dsp:cNvSpPr/>
      </dsp:nvSpPr>
      <dsp:spPr>
        <a:xfrm>
          <a:off x="409858" y="1385641"/>
          <a:ext cx="499539" cy="237735"/>
        </a:xfrm>
        <a:custGeom>
          <a:avLst/>
          <a:gdLst/>
          <a:ahLst/>
          <a:cxnLst/>
          <a:rect l="0" t="0" r="0" b="0"/>
          <a:pathLst>
            <a:path>
              <a:moveTo>
                <a:pt x="499539" y="0"/>
              </a:moveTo>
              <a:lnTo>
                <a:pt x="499539" y="162009"/>
              </a:lnTo>
              <a:lnTo>
                <a:pt x="0" y="162009"/>
              </a:lnTo>
              <a:lnTo>
                <a:pt x="0" y="23773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DD2B11-E8A2-EE47-BDC6-61610BCA8E77}">
      <dsp:nvSpPr>
        <dsp:cNvPr id="0" name=""/>
        <dsp:cNvSpPr/>
      </dsp:nvSpPr>
      <dsp:spPr>
        <a:xfrm>
          <a:off x="909397" y="628839"/>
          <a:ext cx="999078" cy="237735"/>
        </a:xfrm>
        <a:custGeom>
          <a:avLst/>
          <a:gdLst/>
          <a:ahLst/>
          <a:cxnLst/>
          <a:rect l="0" t="0" r="0" b="0"/>
          <a:pathLst>
            <a:path>
              <a:moveTo>
                <a:pt x="999078" y="0"/>
              </a:moveTo>
              <a:lnTo>
                <a:pt x="999078" y="162009"/>
              </a:lnTo>
              <a:lnTo>
                <a:pt x="0" y="162009"/>
              </a:lnTo>
              <a:lnTo>
                <a:pt x="0" y="23773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4F13C15-82D9-8249-90AE-EA4B1CB554F0}">
      <dsp:nvSpPr>
        <dsp:cNvPr id="0" name=""/>
        <dsp:cNvSpPr/>
      </dsp:nvSpPr>
      <dsp:spPr>
        <a:xfrm>
          <a:off x="1499762" y="109773"/>
          <a:ext cx="817427" cy="5190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1753D2B-1082-2A44-9DA3-8574FACB95B5}">
      <dsp:nvSpPr>
        <dsp:cNvPr id="0" name=""/>
        <dsp:cNvSpPr/>
      </dsp:nvSpPr>
      <dsp:spPr>
        <a:xfrm>
          <a:off x="1590587" y="196057"/>
          <a:ext cx="817427" cy="51906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Models</a:t>
          </a:r>
        </a:p>
      </dsp:txBody>
      <dsp:txXfrm>
        <a:off x="1605790" y="211260"/>
        <a:ext cx="787021" cy="488660"/>
      </dsp:txXfrm>
    </dsp:sp>
    <dsp:sp modelId="{DAE7172C-4C74-374B-AEB8-3DFC6FA8CF3B}">
      <dsp:nvSpPr>
        <dsp:cNvPr id="0" name=""/>
        <dsp:cNvSpPr/>
      </dsp:nvSpPr>
      <dsp:spPr>
        <a:xfrm>
          <a:off x="500684" y="866575"/>
          <a:ext cx="817427" cy="5190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46F2756-CD5A-F949-98A1-1A69E7F2D43E}">
      <dsp:nvSpPr>
        <dsp:cNvPr id="0" name=""/>
        <dsp:cNvSpPr/>
      </dsp:nvSpPr>
      <dsp:spPr>
        <a:xfrm>
          <a:off x="591509" y="952859"/>
          <a:ext cx="817427" cy="51906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Naive Bayes</a:t>
          </a:r>
        </a:p>
      </dsp:txBody>
      <dsp:txXfrm>
        <a:off x="606712" y="968062"/>
        <a:ext cx="787021" cy="488660"/>
      </dsp:txXfrm>
    </dsp:sp>
    <dsp:sp modelId="{20DBB0C7-BD29-E546-B904-E4524FA56C13}">
      <dsp:nvSpPr>
        <dsp:cNvPr id="0" name=""/>
        <dsp:cNvSpPr/>
      </dsp:nvSpPr>
      <dsp:spPr>
        <a:xfrm>
          <a:off x="1144" y="1623377"/>
          <a:ext cx="817427" cy="5190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59893C-CCBF-B34F-91DA-A04D172F1483}">
      <dsp:nvSpPr>
        <dsp:cNvPr id="0" name=""/>
        <dsp:cNvSpPr/>
      </dsp:nvSpPr>
      <dsp:spPr>
        <a:xfrm>
          <a:off x="91970" y="1709661"/>
          <a:ext cx="817427" cy="51906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Binary</a:t>
          </a:r>
        </a:p>
      </dsp:txBody>
      <dsp:txXfrm>
        <a:off x="107173" y="1724864"/>
        <a:ext cx="787021" cy="488660"/>
      </dsp:txXfrm>
    </dsp:sp>
    <dsp:sp modelId="{682FA785-ADEE-C241-B9F7-AF0CD697862D}">
      <dsp:nvSpPr>
        <dsp:cNvPr id="0" name=""/>
        <dsp:cNvSpPr/>
      </dsp:nvSpPr>
      <dsp:spPr>
        <a:xfrm>
          <a:off x="1000223" y="1623377"/>
          <a:ext cx="817427" cy="5190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75C2124-FDFE-B842-A793-CBBA7EB77143}">
      <dsp:nvSpPr>
        <dsp:cNvPr id="0" name=""/>
        <dsp:cNvSpPr/>
      </dsp:nvSpPr>
      <dsp:spPr>
        <a:xfrm>
          <a:off x="1091048" y="1709661"/>
          <a:ext cx="817427" cy="51906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Multi-class</a:t>
          </a:r>
        </a:p>
      </dsp:txBody>
      <dsp:txXfrm>
        <a:off x="1106251" y="1724864"/>
        <a:ext cx="787021" cy="488660"/>
      </dsp:txXfrm>
    </dsp:sp>
    <dsp:sp modelId="{218837EB-0A02-9244-9CAB-9B62DA82B082}">
      <dsp:nvSpPr>
        <dsp:cNvPr id="0" name=""/>
        <dsp:cNvSpPr/>
      </dsp:nvSpPr>
      <dsp:spPr>
        <a:xfrm>
          <a:off x="2498840" y="866575"/>
          <a:ext cx="817427" cy="5190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385B7DA-0469-2C46-972A-061090A089CA}">
      <dsp:nvSpPr>
        <dsp:cNvPr id="0" name=""/>
        <dsp:cNvSpPr/>
      </dsp:nvSpPr>
      <dsp:spPr>
        <a:xfrm>
          <a:off x="2589666" y="952859"/>
          <a:ext cx="817427" cy="51906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Logistic Regression</a:t>
          </a:r>
        </a:p>
      </dsp:txBody>
      <dsp:txXfrm>
        <a:off x="2604869" y="968062"/>
        <a:ext cx="787021" cy="488660"/>
      </dsp:txXfrm>
    </dsp:sp>
    <dsp:sp modelId="{98A1C529-E2BD-3943-B7E9-1A4B70C9CA59}">
      <dsp:nvSpPr>
        <dsp:cNvPr id="0" name=""/>
        <dsp:cNvSpPr/>
      </dsp:nvSpPr>
      <dsp:spPr>
        <a:xfrm>
          <a:off x="1999301" y="1623377"/>
          <a:ext cx="817427" cy="5190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1B669C-0021-D146-9E5D-1901942A8058}">
      <dsp:nvSpPr>
        <dsp:cNvPr id="0" name=""/>
        <dsp:cNvSpPr/>
      </dsp:nvSpPr>
      <dsp:spPr>
        <a:xfrm>
          <a:off x="2090126" y="1709661"/>
          <a:ext cx="817427" cy="51906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Binary</a:t>
          </a:r>
        </a:p>
      </dsp:txBody>
      <dsp:txXfrm>
        <a:off x="2105329" y="1724864"/>
        <a:ext cx="787021" cy="488660"/>
      </dsp:txXfrm>
    </dsp:sp>
    <dsp:sp modelId="{215A8959-AE4C-2140-8A46-23A2E0B3FFD9}">
      <dsp:nvSpPr>
        <dsp:cNvPr id="0" name=""/>
        <dsp:cNvSpPr/>
      </dsp:nvSpPr>
      <dsp:spPr>
        <a:xfrm>
          <a:off x="2998380" y="1623377"/>
          <a:ext cx="817427" cy="51906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0BEF628-A335-F34E-BA72-E2B82849023E}">
      <dsp:nvSpPr>
        <dsp:cNvPr id="0" name=""/>
        <dsp:cNvSpPr/>
      </dsp:nvSpPr>
      <dsp:spPr>
        <a:xfrm>
          <a:off x="3089205" y="1709661"/>
          <a:ext cx="817427" cy="51906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Multi-class</a:t>
          </a:r>
        </a:p>
      </dsp:txBody>
      <dsp:txXfrm>
        <a:off x="3104408" y="1724864"/>
        <a:ext cx="787021" cy="4886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D8C88-B7A2-EE47-A0BC-C8F64AB6CDA7}" type="datetimeFigureOut">
              <a:rPr lang="en-US" smtClean="0"/>
              <a:t>5/13/22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A6957D-8109-DD46-A4AA-3CE3C4C4EC81}" type="slidenum">
              <a:rPr lang="en-US" smtClean="0"/>
              <a:t>‹#›</a:t>
            </a:fld>
            <a:endParaRPr lang="en-US"/>
          </a:p>
        </p:txBody>
      </p:sp>
    </p:spTree>
    <p:extLst>
      <p:ext uri="{BB962C8B-B14F-4D97-AF65-F5344CB8AC3E}">
        <p14:creationId xmlns:p14="http://schemas.microsoft.com/office/powerpoint/2010/main" val="39475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becd4a659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becd4a659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637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becd4a659_0_1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becd4a659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becd4a659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becd4a659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68A7-143E-E745-9D8A-DE7DECB05F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BB8BA5-87E2-964A-A2CD-A906D27A12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AE92BD-721C-8F45-BC43-6943B7B5E1F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6238FAA-443D-6A4F-A259-D375D7FB9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26E72-A5D9-BA42-912A-F2C155657509}"/>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2711109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437F-F369-0541-960C-26CC69505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F5BF04-2699-964F-BC78-929EA3A37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616CC-CFE6-C041-82DA-AD1035BDFF1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9A6DE6-886C-FE4A-9B9B-0FF57803F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F2B36-C708-C947-8BE4-6B79B57893FE}"/>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1992089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E54052-E7E4-4846-96C8-45D7D105EF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D147CE-986B-8946-BF49-B34618EFC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FC1A1-6EBD-6A4A-A801-4DDB4213866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DB48B6-9463-9E44-81CF-5664552D0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375C0-48C5-6D45-88AF-EEA91CB0F04C}"/>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3346485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817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62133"/>
            <a:ext cx="11360800" cy="4529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23815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701800"/>
            <a:ext cx="7472000" cy="54544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7200">
                <a:solidFill>
                  <a:schemeClr val="accent1"/>
                </a:solidFill>
              </a:defRPr>
            </a:lvl1pPr>
            <a:lvl2pPr lvl="1">
              <a:spcBef>
                <a:spcPts val="0"/>
              </a:spcBef>
              <a:spcAft>
                <a:spcPts val="0"/>
              </a:spcAft>
              <a:buClr>
                <a:schemeClr val="accent1"/>
              </a:buClr>
              <a:buSzPts val="5400"/>
              <a:buNone/>
              <a:defRPr sz="7200">
                <a:solidFill>
                  <a:schemeClr val="accent1"/>
                </a:solidFill>
              </a:defRPr>
            </a:lvl2pPr>
            <a:lvl3pPr lvl="2">
              <a:spcBef>
                <a:spcPts val="0"/>
              </a:spcBef>
              <a:spcAft>
                <a:spcPts val="0"/>
              </a:spcAft>
              <a:buClr>
                <a:schemeClr val="accent1"/>
              </a:buClr>
              <a:buSzPts val="5400"/>
              <a:buNone/>
              <a:defRPr sz="7200">
                <a:solidFill>
                  <a:schemeClr val="accent1"/>
                </a:solidFill>
              </a:defRPr>
            </a:lvl3pPr>
            <a:lvl4pPr lvl="3">
              <a:spcBef>
                <a:spcPts val="0"/>
              </a:spcBef>
              <a:spcAft>
                <a:spcPts val="0"/>
              </a:spcAft>
              <a:buClr>
                <a:schemeClr val="accent1"/>
              </a:buClr>
              <a:buSzPts val="5400"/>
              <a:buNone/>
              <a:defRPr sz="7200">
                <a:solidFill>
                  <a:schemeClr val="accent1"/>
                </a:solidFill>
              </a:defRPr>
            </a:lvl4pPr>
            <a:lvl5pPr lvl="4">
              <a:spcBef>
                <a:spcPts val="0"/>
              </a:spcBef>
              <a:spcAft>
                <a:spcPts val="0"/>
              </a:spcAft>
              <a:buClr>
                <a:schemeClr val="accent1"/>
              </a:buClr>
              <a:buSzPts val="5400"/>
              <a:buNone/>
              <a:defRPr sz="7200">
                <a:solidFill>
                  <a:schemeClr val="accent1"/>
                </a:solidFill>
              </a:defRPr>
            </a:lvl5pPr>
            <a:lvl6pPr lvl="5">
              <a:spcBef>
                <a:spcPts val="0"/>
              </a:spcBef>
              <a:spcAft>
                <a:spcPts val="0"/>
              </a:spcAft>
              <a:buClr>
                <a:schemeClr val="accent1"/>
              </a:buClr>
              <a:buSzPts val="5400"/>
              <a:buNone/>
              <a:defRPr sz="7200">
                <a:solidFill>
                  <a:schemeClr val="accent1"/>
                </a:solidFill>
              </a:defRPr>
            </a:lvl6pPr>
            <a:lvl7pPr lvl="6">
              <a:spcBef>
                <a:spcPts val="0"/>
              </a:spcBef>
              <a:spcAft>
                <a:spcPts val="0"/>
              </a:spcAft>
              <a:buClr>
                <a:schemeClr val="accent1"/>
              </a:buClr>
              <a:buSzPts val="5400"/>
              <a:buNone/>
              <a:defRPr sz="7200">
                <a:solidFill>
                  <a:schemeClr val="accent1"/>
                </a:solidFill>
              </a:defRPr>
            </a:lvl7pPr>
            <a:lvl8pPr lvl="7">
              <a:spcBef>
                <a:spcPts val="0"/>
              </a:spcBef>
              <a:spcAft>
                <a:spcPts val="0"/>
              </a:spcAft>
              <a:buClr>
                <a:schemeClr val="accent1"/>
              </a:buClr>
              <a:buSzPts val="5400"/>
              <a:buNone/>
              <a:defRPr sz="7200">
                <a:solidFill>
                  <a:schemeClr val="accent1"/>
                </a:solidFill>
              </a:defRPr>
            </a:lvl8pPr>
            <a:lvl9pPr lvl="8">
              <a:spcBef>
                <a:spcPts val="0"/>
              </a:spcBef>
              <a:spcAft>
                <a:spcPts val="0"/>
              </a:spcAft>
              <a:buClr>
                <a:schemeClr val="accent1"/>
              </a:buClr>
              <a:buSzPts val="5400"/>
              <a:buNone/>
              <a:defRPr sz="7200">
                <a:solidFill>
                  <a:schemeClr val="accent1"/>
                </a:solidFill>
              </a:defRPr>
            </a:lvl9pPr>
          </a:lstStyle>
          <a:p>
            <a:endParaRPr/>
          </a:p>
        </p:txBody>
      </p:sp>
      <p:sp>
        <p:nvSpPr>
          <p:cNvPr id="38" name="Google Shape;38;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57303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5" name="Google Shape;35;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9057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817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62233"/>
            <a:ext cx="5333200" cy="45296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7" name="Google Shape;27;p5"/>
          <p:cNvSpPr txBox="1">
            <a:spLocks noGrp="1"/>
          </p:cNvSpPr>
          <p:nvPr>
            <p:ph type="body" idx="2"/>
          </p:nvPr>
        </p:nvSpPr>
        <p:spPr>
          <a:xfrm>
            <a:off x="6443200" y="1562233"/>
            <a:ext cx="5333200" cy="45296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8" name="Google Shape;28;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1314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B907-8BB4-954A-99C3-5621270482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797B3-953B-3347-B06F-39BC9042AC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07F3E-7211-FA4C-88A0-9F003C1120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C8A3C76-8A28-AA4A-B88E-E5A77D08D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28E211-52A1-AA4E-B87B-2417964E9350}"/>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125145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3EBC-CAC2-F04A-A1D7-00CCD28EA8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9ACE24-643F-3E42-A337-E70DC1CD5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07C584-6211-4849-B3C8-156DD3F54E7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4BC606C-4BB8-644A-BFF6-AF6A21267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B34DF6-BE9B-574C-8ED1-20C670759A44}"/>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718345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6886-8BFD-C948-8B4C-769075C5AD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2700D9-7EDC-D846-82E2-21EB1462E8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137DE5-AB54-D54F-AD82-16589D2C5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C80D6F-1E23-BE4B-91C1-AAC046495A6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A46EDBA-124E-6E4A-B50D-EAF0B4468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59358-4767-F741-A7DA-E1FE7CDC4BE5}"/>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465578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78B3-A68A-B340-9E03-7B2FE11219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E01496-6DED-1F49-B7C7-8D3EB2285B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53C6B-0BB1-4F4A-B372-8A563B38C8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D37ED8-D1BF-F743-892C-81A6AD944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123B9B-3724-CB46-BAEC-DE9494AFEA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430DD5-FA0E-254E-9153-B8AC711573E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073AC38-D354-8840-81C9-279F82768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394470-6B79-5B44-9F0B-58EEFCB158D9}"/>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358779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0AD8-8E20-9044-B0A3-3AF871801B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4224D-FB2C-4546-A5C9-A206090FE0E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044A257-A4E1-7843-AF86-AC5151A3E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A3D127-0EC2-E347-8978-90DC477FCB50}"/>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133476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E2D8C5-3087-544C-9DEE-586B43334C6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E46A4A5-3C53-6F4B-9E26-5872B87B6E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F655D5-0CF4-A44D-BB91-0A922C5FA0A3}"/>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2997371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37B-4025-7542-94A5-BCF9C54E45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757147-E35B-FE46-89F0-08238CFDB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F21568-5C51-2442-8295-A9061800F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7F7A2B-DA36-044F-8B38-15C1003E291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86166-CC25-0145-A452-497A45F6F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DBA99-7E2A-3540-B942-733D7C8B6F24}"/>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1427199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0222-B18B-3C4D-B103-CE2BEF15D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827991-3D8A-D746-9060-B46E113735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556BD6-D767-214B-857C-3985D41882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30A77E-0244-1E42-80DB-52EC3D46E7B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7351285-16A4-5B40-A8D5-A1C78470E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7AB336-846D-D642-9DC2-94F3E146C9EE}"/>
              </a:ext>
            </a:extLst>
          </p:cNvPr>
          <p:cNvSpPr>
            <a:spLocks noGrp="1"/>
          </p:cNvSpPr>
          <p:nvPr>
            <p:ph type="sldNum" sz="quarter" idx="12"/>
          </p:nvPr>
        </p:nvSpPr>
        <p:spPr/>
        <p:txBody>
          <a:bodyPr/>
          <a:lstStyle/>
          <a:p>
            <a:fld id="{E7C59E98-7F5C-F743-8B81-ABFAA1A96AD5}" type="slidenum">
              <a:rPr lang="en-US" smtClean="0"/>
              <a:t>‹#›</a:t>
            </a:fld>
            <a:endParaRPr lang="en-US"/>
          </a:p>
        </p:txBody>
      </p:sp>
    </p:spTree>
    <p:extLst>
      <p:ext uri="{BB962C8B-B14F-4D97-AF65-F5344CB8AC3E}">
        <p14:creationId xmlns:p14="http://schemas.microsoft.com/office/powerpoint/2010/main" val="76875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62FCB3-5EE9-D043-8E14-4D0A5A0D2A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8FEC0A-F0B8-A147-B088-BBD95A016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C079F-8F0A-194B-B43C-D48E007C70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F017463-C695-3943-B427-90AE463BA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708053-83CB-A444-AB31-044D26CF61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59E98-7F5C-F743-8B81-ABFAA1A96AD5}" type="slidenum">
              <a:rPr lang="en-US" smtClean="0"/>
              <a:t>‹#›</a:t>
            </a:fld>
            <a:endParaRPr lang="en-US"/>
          </a:p>
        </p:txBody>
      </p:sp>
    </p:spTree>
    <p:extLst>
      <p:ext uri="{BB962C8B-B14F-4D97-AF65-F5344CB8AC3E}">
        <p14:creationId xmlns:p14="http://schemas.microsoft.com/office/powerpoint/2010/main" val="404072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bharadwaj6/kindle-review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diagramLayout" Target="../diagrams/layout2.xml"/><Relationship Id="rId7" Type="http://schemas.openxmlformats.org/officeDocument/2006/relationships/image" Target="../media/image25.tiff"/><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11" Type="http://schemas.openxmlformats.org/officeDocument/2006/relationships/image" Target="../media/image29.jpeg"/><Relationship Id="rId5" Type="http://schemas.openxmlformats.org/officeDocument/2006/relationships/diagramColors" Target="../diagrams/colors2.xml"/><Relationship Id="rId10" Type="http://schemas.openxmlformats.org/officeDocument/2006/relationships/image" Target="../media/image28.tiff"/><Relationship Id="rId4" Type="http://schemas.openxmlformats.org/officeDocument/2006/relationships/diagramQuickStyle" Target="../diagrams/quickStyle2.xml"/><Relationship Id="rId9" Type="http://schemas.openxmlformats.org/officeDocument/2006/relationships/image" Target="../media/image27.tiff"/></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hyperlink" Target="https://machinelearningmastery.com/multinomial-logistic-regression-with-python/" TargetMode="External"/><Relationship Id="rId3" Type="http://schemas.openxmlformats.org/officeDocument/2006/relationships/hyperlink" Target="https://hackernoon.com/nlp-tutorial-topic-modeling-in-python-with-bertopic-372w35l9" TargetMode="External"/><Relationship Id="rId7" Type="http://schemas.openxmlformats.org/officeDocument/2006/relationships/hyperlink" Target="https://towardsdatascience.com/a-beginners-guide-to-sentiment-analysis-in-python-95e354ea84f6" TargetMode="External"/><Relationship Id="rId2" Type="http://schemas.openxmlformats.org/officeDocument/2006/relationships/hyperlink" Target="https://medium.com/analytics-vidhya/bert-for-topic-modeling-bert-vs-lda-8076e72c602b" TargetMode="External"/><Relationship Id="rId1" Type="http://schemas.openxmlformats.org/officeDocument/2006/relationships/slideLayout" Target="../slideLayouts/slideLayout15.xml"/><Relationship Id="rId6" Type="http://schemas.openxmlformats.org/officeDocument/2006/relationships/hyperlink" Target="https://towardsdatascience.com/sentiment-analysis-using-lstm-step-by-step-50d074f09948" TargetMode="External"/><Relationship Id="rId5" Type="http://schemas.openxmlformats.org/officeDocument/2006/relationships/hyperlink" Target="https://maartengr.github.io/BERTopic/api/bertopic.html" TargetMode="External"/><Relationship Id="rId10" Type="http://schemas.openxmlformats.org/officeDocument/2006/relationships/hyperlink" Target="https://scikit-learn.org/stable/modules/naive_bayes.html" TargetMode="External"/><Relationship Id="rId4" Type="http://schemas.openxmlformats.org/officeDocument/2006/relationships/hyperlink" Target="https://medium.com/nanonets/topic-modeling-with-lsa-psla-lda-and-lda2vec-555ff65b0b05" TargetMode="External"/><Relationship Id="rId9" Type="http://schemas.openxmlformats.org/officeDocument/2006/relationships/hyperlink" Target="https://medium.com/@jjw92abhi/is-logistic-regression-a-good-multi-class-classifier-ad20fecf130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65" name="Rectangle 64">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59;p13"/>
          <p:cNvSpPr txBox="1">
            <a:spLocks noGrp="1"/>
          </p:cNvSpPr>
          <p:nvPr>
            <p:ph type="ctrTitle"/>
          </p:nvPr>
        </p:nvSpPr>
        <p:spPr>
          <a:xfrm>
            <a:off x="764949" y="3499076"/>
            <a:ext cx="6053559" cy="2424773"/>
          </a:xfrm>
          <a:prstGeom prst="rect">
            <a:avLst/>
          </a:prstGeom>
        </p:spPr>
        <p:txBody>
          <a:bodyPr spcFirstLastPara="1" vert="horz" lIns="91440" tIns="45720" rIns="91440" bIns="45720" rtlCol="0" anchor="ctr" anchorCtr="0">
            <a:normAutofit/>
          </a:bodyPr>
          <a:lstStyle/>
          <a:p>
            <a:r>
              <a:rPr lang="en-US" sz="4400" kern="1200" dirty="0">
                <a:solidFill>
                  <a:srgbClr val="FFFFFF"/>
                </a:solidFill>
                <a:latin typeface="+mj-lt"/>
                <a:ea typeface="+mj-ea"/>
                <a:cs typeface="+mj-cs"/>
              </a:rPr>
              <a:t>DSO 560 – Final Project</a:t>
            </a:r>
            <a:br>
              <a:rPr lang="en-US" sz="4400" kern="1200" dirty="0">
                <a:solidFill>
                  <a:srgbClr val="FFFFFF"/>
                </a:solidFill>
                <a:latin typeface="+mj-lt"/>
                <a:ea typeface="+mj-ea"/>
                <a:cs typeface="+mj-cs"/>
              </a:rPr>
            </a:br>
            <a:r>
              <a:rPr lang="en-US" sz="2800" b="1" dirty="0">
                <a:solidFill>
                  <a:schemeClr val="bg1"/>
                </a:solidFill>
                <a:sym typeface="Amatic SC"/>
              </a:rPr>
              <a:t>Team Purple</a:t>
            </a:r>
            <a:endParaRPr lang="en-US" sz="4400" kern="1200" dirty="0">
              <a:solidFill>
                <a:schemeClr val="bg1"/>
              </a:solidFill>
              <a:latin typeface="+mj-lt"/>
              <a:ea typeface="+mj-ea"/>
              <a:cs typeface="+mj-cs"/>
            </a:endParaRPr>
          </a:p>
          <a:p>
            <a:pPr algn="l"/>
            <a:endParaRPr lang="en-US" sz="4400" kern="1200" dirty="0">
              <a:solidFill>
                <a:srgbClr val="FFFFFF"/>
              </a:solidFill>
              <a:latin typeface="+mj-lt"/>
              <a:ea typeface="+mj-ea"/>
              <a:cs typeface="+mj-cs"/>
            </a:endParaRPr>
          </a:p>
        </p:txBody>
      </p:sp>
      <p:sp>
        <p:nvSpPr>
          <p:cNvPr id="67" name="Freeform: Shape 66">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Google Shape;60;p13"/>
          <p:cNvSpPr txBox="1">
            <a:spLocks noGrp="1"/>
          </p:cNvSpPr>
          <p:nvPr>
            <p:ph type="subTitle" idx="1"/>
          </p:nvPr>
        </p:nvSpPr>
        <p:spPr>
          <a:xfrm>
            <a:off x="4215161" y="356188"/>
            <a:ext cx="2878409" cy="1792281"/>
          </a:xfrm>
          <a:prstGeom prst="rect">
            <a:avLst/>
          </a:prstGeom>
        </p:spPr>
        <p:txBody>
          <a:bodyPr spcFirstLastPara="1" vert="horz" lIns="91440" tIns="45720" rIns="91440" bIns="45720" rtlCol="0" anchor="ctr" anchorCtr="0">
            <a:normAutofit/>
          </a:bodyPr>
          <a:lstStyle/>
          <a:p>
            <a:pPr algn="l">
              <a:spcBef>
                <a:spcPts val="0"/>
              </a:spcBef>
              <a:spcAft>
                <a:spcPts val="800"/>
              </a:spcAft>
            </a:pPr>
            <a:r>
              <a:rPr lang="en-US" sz="4400" dirty="0">
                <a:latin typeface="Mistral" panose="03090702030407020403" pitchFamily="66" charset="0"/>
                <a:sym typeface="Amatic SC"/>
              </a:rPr>
              <a:t>KINDLE BOOK REVIEWS</a:t>
            </a:r>
            <a:endParaRPr lang="en-US" sz="4400" dirty="0">
              <a:latin typeface="Mistral" panose="03090702030407020403" pitchFamily="66" charset="0"/>
            </a:endParaRPr>
          </a:p>
        </p:txBody>
      </p:sp>
      <p:sp>
        <p:nvSpPr>
          <p:cNvPr id="73" name="Freeform: Shape 72">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Google Shape;60;p13">
            <a:extLst>
              <a:ext uri="{FF2B5EF4-FFF2-40B4-BE49-F238E27FC236}">
                <a16:creationId xmlns:a16="http://schemas.microsoft.com/office/drawing/2014/main" id="{6CA21A53-B9E5-DB46-EA5A-BC986A7CBC32}"/>
              </a:ext>
            </a:extLst>
          </p:cNvPr>
          <p:cNvSpPr txBox="1">
            <a:spLocks/>
          </p:cNvSpPr>
          <p:nvPr/>
        </p:nvSpPr>
        <p:spPr>
          <a:xfrm>
            <a:off x="8386139" y="3143438"/>
            <a:ext cx="3474621" cy="2780412"/>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400"/>
              <a:buFont typeface="Old Standard TT"/>
              <a:buNone/>
              <a:defRPr sz="2400" b="0" i="0" u="none" strike="noStrike" cap="none">
                <a:solidFill>
                  <a:schemeClr val="accent2"/>
                </a:solidFill>
                <a:latin typeface="Old Standard TT"/>
                <a:ea typeface="Old Standard TT"/>
                <a:cs typeface="Old Standard TT"/>
                <a:sym typeface="Old Standard TT"/>
              </a:defRPr>
            </a:lvl1pPr>
            <a:lvl2pPr marL="914400" marR="0" lvl="1" indent="-317500" algn="l" rtl="0">
              <a:lnSpc>
                <a:spcPct val="100000"/>
              </a:lnSpc>
              <a:spcBef>
                <a:spcPts val="0"/>
              </a:spcBef>
              <a:spcAft>
                <a:spcPts val="0"/>
              </a:spcAft>
              <a:buClr>
                <a:schemeClr val="accent2"/>
              </a:buClr>
              <a:buSzPts val="2400"/>
              <a:buFont typeface="Old Standard TT"/>
              <a:buNone/>
              <a:defRPr sz="2400" b="0" i="0" u="none" strike="noStrike" cap="none">
                <a:solidFill>
                  <a:schemeClr val="accent2"/>
                </a:solidFill>
                <a:latin typeface="Old Standard TT"/>
                <a:ea typeface="Old Standard TT"/>
                <a:cs typeface="Old Standard TT"/>
                <a:sym typeface="Old Standard TT"/>
              </a:defRPr>
            </a:lvl2pPr>
            <a:lvl3pPr marL="1371600" marR="0" lvl="2" indent="-317500" algn="l" rtl="0">
              <a:lnSpc>
                <a:spcPct val="100000"/>
              </a:lnSpc>
              <a:spcBef>
                <a:spcPts val="0"/>
              </a:spcBef>
              <a:spcAft>
                <a:spcPts val="0"/>
              </a:spcAft>
              <a:buClr>
                <a:schemeClr val="accent2"/>
              </a:buClr>
              <a:buSzPts val="2400"/>
              <a:buFont typeface="Old Standard TT"/>
              <a:buNone/>
              <a:defRPr sz="2400" b="0" i="0" u="none" strike="noStrike" cap="none">
                <a:solidFill>
                  <a:schemeClr val="accent2"/>
                </a:solidFill>
                <a:latin typeface="Old Standard TT"/>
                <a:ea typeface="Old Standard TT"/>
                <a:cs typeface="Old Standard TT"/>
                <a:sym typeface="Old Standard TT"/>
              </a:defRPr>
            </a:lvl3pPr>
            <a:lvl4pPr marL="1828800" marR="0" lvl="3" indent="-317500" algn="l" rtl="0">
              <a:lnSpc>
                <a:spcPct val="100000"/>
              </a:lnSpc>
              <a:spcBef>
                <a:spcPts val="0"/>
              </a:spcBef>
              <a:spcAft>
                <a:spcPts val="0"/>
              </a:spcAft>
              <a:buClr>
                <a:schemeClr val="accent2"/>
              </a:buClr>
              <a:buSzPts val="2400"/>
              <a:buFont typeface="Old Standard TT"/>
              <a:buNone/>
              <a:defRPr sz="2400" b="0" i="0" u="none" strike="noStrike" cap="none">
                <a:solidFill>
                  <a:schemeClr val="accent2"/>
                </a:solidFill>
                <a:latin typeface="Old Standard TT"/>
                <a:ea typeface="Old Standard TT"/>
                <a:cs typeface="Old Standard TT"/>
                <a:sym typeface="Old Standard TT"/>
              </a:defRPr>
            </a:lvl4pPr>
            <a:lvl5pPr marL="2286000" marR="0" lvl="4" indent="-317500" algn="l" rtl="0">
              <a:lnSpc>
                <a:spcPct val="100000"/>
              </a:lnSpc>
              <a:spcBef>
                <a:spcPts val="0"/>
              </a:spcBef>
              <a:spcAft>
                <a:spcPts val="0"/>
              </a:spcAft>
              <a:buClr>
                <a:schemeClr val="accent2"/>
              </a:buClr>
              <a:buSzPts val="2400"/>
              <a:buFont typeface="Old Standard TT"/>
              <a:buNone/>
              <a:defRPr sz="2400" b="0" i="0" u="none" strike="noStrike" cap="none">
                <a:solidFill>
                  <a:schemeClr val="accent2"/>
                </a:solidFill>
                <a:latin typeface="Old Standard TT"/>
                <a:ea typeface="Old Standard TT"/>
                <a:cs typeface="Old Standard TT"/>
                <a:sym typeface="Old Standard TT"/>
              </a:defRPr>
            </a:lvl5pPr>
            <a:lvl6pPr marL="2743200" marR="0" lvl="5" indent="-317500" algn="l" rtl="0">
              <a:lnSpc>
                <a:spcPct val="100000"/>
              </a:lnSpc>
              <a:spcBef>
                <a:spcPts val="0"/>
              </a:spcBef>
              <a:spcAft>
                <a:spcPts val="0"/>
              </a:spcAft>
              <a:buClr>
                <a:schemeClr val="accent2"/>
              </a:buClr>
              <a:buSzPts val="2400"/>
              <a:buFont typeface="Old Standard TT"/>
              <a:buNone/>
              <a:defRPr sz="2400" b="0" i="0" u="none" strike="noStrike" cap="none">
                <a:solidFill>
                  <a:schemeClr val="accent2"/>
                </a:solidFill>
                <a:latin typeface="Old Standard TT"/>
                <a:ea typeface="Old Standard TT"/>
                <a:cs typeface="Old Standard TT"/>
                <a:sym typeface="Old Standard TT"/>
              </a:defRPr>
            </a:lvl6pPr>
            <a:lvl7pPr marL="3200400" marR="0" lvl="6" indent="-317500" algn="l" rtl="0">
              <a:lnSpc>
                <a:spcPct val="100000"/>
              </a:lnSpc>
              <a:spcBef>
                <a:spcPts val="0"/>
              </a:spcBef>
              <a:spcAft>
                <a:spcPts val="0"/>
              </a:spcAft>
              <a:buClr>
                <a:schemeClr val="accent2"/>
              </a:buClr>
              <a:buSzPts val="2400"/>
              <a:buFont typeface="Old Standard TT"/>
              <a:buNone/>
              <a:defRPr sz="2400" b="0" i="0" u="none" strike="noStrike" cap="none">
                <a:solidFill>
                  <a:schemeClr val="accent2"/>
                </a:solidFill>
                <a:latin typeface="Old Standard TT"/>
                <a:ea typeface="Old Standard TT"/>
                <a:cs typeface="Old Standard TT"/>
                <a:sym typeface="Old Standard TT"/>
              </a:defRPr>
            </a:lvl7pPr>
            <a:lvl8pPr marL="3657600" marR="0" lvl="7" indent="-317500" algn="l" rtl="0">
              <a:lnSpc>
                <a:spcPct val="100000"/>
              </a:lnSpc>
              <a:spcBef>
                <a:spcPts val="0"/>
              </a:spcBef>
              <a:spcAft>
                <a:spcPts val="0"/>
              </a:spcAft>
              <a:buClr>
                <a:schemeClr val="accent2"/>
              </a:buClr>
              <a:buSzPts val="2400"/>
              <a:buFont typeface="Old Standard TT"/>
              <a:buNone/>
              <a:defRPr sz="2400" b="0" i="0" u="none" strike="noStrike" cap="none">
                <a:solidFill>
                  <a:schemeClr val="accent2"/>
                </a:solidFill>
                <a:latin typeface="Old Standard TT"/>
                <a:ea typeface="Old Standard TT"/>
                <a:cs typeface="Old Standard TT"/>
                <a:sym typeface="Old Standard TT"/>
              </a:defRPr>
            </a:lvl8pPr>
            <a:lvl9pPr marL="4114800" marR="0" lvl="8" indent="-317500" algn="l" rtl="0">
              <a:lnSpc>
                <a:spcPct val="100000"/>
              </a:lnSpc>
              <a:spcBef>
                <a:spcPts val="0"/>
              </a:spcBef>
              <a:spcAft>
                <a:spcPts val="0"/>
              </a:spcAft>
              <a:buClr>
                <a:schemeClr val="accent2"/>
              </a:buClr>
              <a:buSzPts val="2400"/>
              <a:buFont typeface="Old Standard TT"/>
              <a:buNone/>
              <a:defRPr sz="2400" b="0" i="0" u="none" strike="noStrike" cap="none">
                <a:solidFill>
                  <a:schemeClr val="accent2"/>
                </a:solidFill>
                <a:latin typeface="Old Standard TT"/>
                <a:ea typeface="Old Standard TT"/>
                <a:cs typeface="Old Standard TT"/>
                <a:sym typeface="Old Standard TT"/>
              </a:defRPr>
            </a:lvl9pPr>
          </a:lstStyle>
          <a:p>
            <a:pPr marL="0" indent="0">
              <a:lnSpc>
                <a:spcPct val="90000"/>
              </a:lnSpc>
              <a:spcAft>
                <a:spcPts val="800"/>
              </a:spcAft>
            </a:pPr>
            <a:r>
              <a:rPr lang="en-US" sz="2000" dirty="0">
                <a:solidFill>
                  <a:schemeClr val="tx1"/>
                </a:solidFill>
                <a:latin typeface="+mn-lt"/>
                <a:ea typeface="+mn-ea"/>
                <a:cs typeface="+mn-cs"/>
                <a:sym typeface="Amatic SC"/>
              </a:rPr>
              <a:t>AMAN AGARWAL</a:t>
            </a:r>
            <a:endParaRPr lang="en-US" sz="2000" dirty="0">
              <a:solidFill>
                <a:schemeClr val="tx1"/>
              </a:solidFill>
              <a:latin typeface="+mn-lt"/>
              <a:ea typeface="+mn-ea"/>
              <a:cs typeface="+mn-cs"/>
            </a:endParaRPr>
          </a:p>
          <a:p>
            <a:pPr marL="0" indent="0">
              <a:lnSpc>
                <a:spcPct val="90000"/>
              </a:lnSpc>
              <a:spcAft>
                <a:spcPts val="800"/>
              </a:spcAft>
            </a:pPr>
            <a:r>
              <a:rPr lang="en-US" sz="2000" dirty="0">
                <a:solidFill>
                  <a:schemeClr val="tx1"/>
                </a:solidFill>
                <a:latin typeface="+mn-lt"/>
                <a:ea typeface="+mn-ea"/>
                <a:cs typeface="+mn-cs"/>
              </a:rPr>
              <a:t>CHINMAYI BENGALURU PRAKASH</a:t>
            </a:r>
          </a:p>
          <a:p>
            <a:pPr marL="0" indent="0">
              <a:lnSpc>
                <a:spcPct val="90000"/>
              </a:lnSpc>
              <a:spcAft>
                <a:spcPts val="800"/>
              </a:spcAft>
            </a:pPr>
            <a:r>
              <a:rPr lang="en-US" sz="2000" dirty="0">
                <a:solidFill>
                  <a:schemeClr val="tx1"/>
                </a:solidFill>
                <a:latin typeface="+mn-lt"/>
                <a:ea typeface="+mn-ea"/>
                <a:cs typeface="+mn-cs"/>
              </a:rPr>
              <a:t>FALAK JAIN </a:t>
            </a:r>
          </a:p>
          <a:p>
            <a:pPr marL="0" indent="0">
              <a:lnSpc>
                <a:spcPct val="90000"/>
              </a:lnSpc>
              <a:spcAft>
                <a:spcPts val="800"/>
              </a:spcAft>
            </a:pPr>
            <a:r>
              <a:rPr lang="en-US" sz="2000" dirty="0">
                <a:solidFill>
                  <a:schemeClr val="tx1"/>
                </a:solidFill>
                <a:latin typeface="+mn-lt"/>
                <a:ea typeface="+mn-ea"/>
                <a:cs typeface="+mn-cs"/>
              </a:rPr>
              <a:t>NAVEEN KUMAR MANJUNATHA</a:t>
            </a:r>
          </a:p>
        </p:txBody>
      </p:sp>
      <p:sp>
        <p:nvSpPr>
          <p:cNvPr id="3" name="TextBox 2">
            <a:extLst>
              <a:ext uri="{FF2B5EF4-FFF2-40B4-BE49-F238E27FC236}">
                <a16:creationId xmlns:a16="http://schemas.microsoft.com/office/drawing/2014/main" id="{0AB2E914-A191-7C58-93B5-D4C044DE6E8B}"/>
              </a:ext>
            </a:extLst>
          </p:cNvPr>
          <p:cNvSpPr txBox="1"/>
          <p:nvPr/>
        </p:nvSpPr>
        <p:spPr>
          <a:xfrm>
            <a:off x="4267200" y="4646084"/>
            <a:ext cx="3657600" cy="423333"/>
          </a:xfrm>
          <a:prstGeom prst="rect">
            <a:avLst/>
          </a:prstGeom>
        </p:spPr>
        <p:txBody>
          <a:bodyPr lIns="121920" tIns="60960" rIns="121920" bIns="60960" anchor="t">
            <a:normAutofit fontScale="92500" lnSpcReduction="20000"/>
          </a:bodyPr>
          <a:lstStyle/>
          <a:p>
            <a:endParaRPr 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BCFB-1D13-2957-9D77-604595497C44}"/>
              </a:ext>
            </a:extLst>
          </p:cNvPr>
          <p:cNvSpPr>
            <a:spLocks noGrp="1"/>
          </p:cNvSpPr>
          <p:nvPr>
            <p:ph type="title"/>
          </p:nvPr>
        </p:nvSpPr>
        <p:spPr>
          <a:xfrm>
            <a:off x="415600" y="593367"/>
            <a:ext cx="11146685" cy="767220"/>
          </a:xfrm>
        </p:spPr>
        <p:txBody>
          <a:bodyPr>
            <a:normAutofit fontScale="90000"/>
          </a:bodyPr>
          <a:lstStyle/>
          <a:p>
            <a:r>
              <a:rPr lang="en-US" b="1" dirty="0"/>
              <a:t>What is BERT?</a:t>
            </a:r>
          </a:p>
        </p:txBody>
      </p:sp>
      <p:sp>
        <p:nvSpPr>
          <p:cNvPr id="3" name="Text Placeholder 2">
            <a:extLst>
              <a:ext uri="{FF2B5EF4-FFF2-40B4-BE49-F238E27FC236}">
                <a16:creationId xmlns:a16="http://schemas.microsoft.com/office/drawing/2014/main" id="{AA8376C9-CFBA-0FB5-E17C-BA70FA6F938B}"/>
              </a:ext>
            </a:extLst>
          </p:cNvPr>
          <p:cNvSpPr>
            <a:spLocks noGrp="1"/>
          </p:cNvSpPr>
          <p:nvPr>
            <p:ph type="body" idx="1"/>
          </p:nvPr>
        </p:nvSpPr>
        <p:spPr>
          <a:xfrm>
            <a:off x="793453" y="1814033"/>
            <a:ext cx="10403577" cy="4252511"/>
          </a:xfrm>
        </p:spPr>
        <p:txBody>
          <a:bodyPr>
            <a:normAutofit/>
          </a:bodyPr>
          <a:lstStyle/>
          <a:p>
            <a:pPr algn="just"/>
            <a:r>
              <a:rPr lang="en-US" sz="2400" b="1" dirty="0"/>
              <a:t>BERT or </a:t>
            </a:r>
            <a:r>
              <a:rPr lang="en-US" sz="2400" b="1" dirty="0" err="1"/>
              <a:t>BerTopic</a:t>
            </a:r>
            <a:r>
              <a:rPr lang="en-US" sz="2400" b="1" dirty="0"/>
              <a:t> </a:t>
            </a:r>
            <a:r>
              <a:rPr lang="en-US" sz="2400" dirty="0"/>
              <a:t>is a topic </a:t>
            </a:r>
            <a:r>
              <a:rPr lang="en-US" sz="2400" u="sng" dirty="0"/>
              <a:t>modeling </a:t>
            </a:r>
            <a:r>
              <a:rPr lang="en-US" sz="2400" dirty="0"/>
              <a:t>technique that uses transformers (BERT embeddings) and class-based TF-IDF to create dense clusters</a:t>
            </a:r>
          </a:p>
          <a:p>
            <a:pPr algn="just">
              <a:lnSpc>
                <a:spcPct val="114999"/>
              </a:lnSpc>
            </a:pPr>
            <a:r>
              <a:rPr lang="en-US" sz="2400" dirty="0"/>
              <a:t>Better for contextual analysis, understands the context of the sentence</a:t>
            </a:r>
          </a:p>
          <a:p>
            <a:pPr algn="just">
              <a:lnSpc>
                <a:spcPct val="114999"/>
              </a:lnSpc>
            </a:pPr>
            <a:endParaRPr lang="en-US" sz="2400" b="1" dirty="0"/>
          </a:p>
          <a:p>
            <a:pPr algn="just">
              <a:lnSpc>
                <a:spcPct val="114999"/>
              </a:lnSpc>
            </a:pPr>
            <a:r>
              <a:rPr lang="en-US" sz="2400" b="1" dirty="0"/>
              <a:t>Why is BERT better than LSA?</a:t>
            </a:r>
          </a:p>
          <a:p>
            <a:pPr marL="152396" indent="0" algn="just">
              <a:lnSpc>
                <a:spcPct val="114999"/>
              </a:lnSpc>
              <a:buNone/>
            </a:pPr>
            <a:r>
              <a:rPr lang="en-US" sz="2400" dirty="0"/>
              <a:t>       1) More interpretable clusters</a:t>
            </a:r>
          </a:p>
          <a:p>
            <a:pPr marL="152396" indent="0" algn="just">
              <a:lnSpc>
                <a:spcPct val="114999"/>
              </a:lnSpc>
              <a:buNone/>
            </a:pPr>
            <a:r>
              <a:rPr lang="en-US" sz="2400" dirty="0"/>
              <a:t>       2) More accurate results</a:t>
            </a:r>
          </a:p>
          <a:p>
            <a:pPr marL="152396" indent="0" algn="just">
              <a:lnSpc>
                <a:spcPct val="114999"/>
              </a:lnSpc>
              <a:buNone/>
            </a:pPr>
            <a:r>
              <a:rPr lang="en-US" sz="2400" dirty="0"/>
              <a:t>       3) More efficient representation</a:t>
            </a:r>
          </a:p>
        </p:txBody>
      </p:sp>
      <p:pic>
        <p:nvPicPr>
          <p:cNvPr id="6" name="Picture 6">
            <a:extLst>
              <a:ext uri="{FF2B5EF4-FFF2-40B4-BE49-F238E27FC236}">
                <a16:creationId xmlns:a16="http://schemas.microsoft.com/office/drawing/2014/main" id="{1CC38DAD-B35D-A907-683E-E4EB5E249FA6}"/>
              </a:ext>
            </a:extLst>
          </p:cNvPr>
          <p:cNvPicPr>
            <a:picLocks noChangeAspect="1"/>
          </p:cNvPicPr>
          <p:nvPr/>
        </p:nvPicPr>
        <p:blipFill>
          <a:blip r:embed="rId2"/>
          <a:stretch>
            <a:fillRect/>
          </a:stretch>
        </p:blipFill>
        <p:spPr>
          <a:xfrm>
            <a:off x="7740947" y="3601638"/>
            <a:ext cx="3657600" cy="3039229"/>
          </a:xfrm>
          <a:prstGeom prst="rect">
            <a:avLst/>
          </a:prstGeom>
        </p:spPr>
      </p:pic>
      <p:sp>
        <p:nvSpPr>
          <p:cNvPr id="5" name="Slide Number Placeholder 4">
            <a:extLst>
              <a:ext uri="{FF2B5EF4-FFF2-40B4-BE49-F238E27FC236}">
                <a16:creationId xmlns:a16="http://schemas.microsoft.com/office/drawing/2014/main" id="{6B6EC3C7-D668-A449-B949-BF6429E10FD0}"/>
              </a:ext>
            </a:extLst>
          </p:cNvPr>
          <p:cNvSpPr>
            <a:spLocks noGrp="1"/>
          </p:cNvSpPr>
          <p:nvPr>
            <p:ph type="sldNum" idx="12"/>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329054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1CC44-C318-87DF-3F50-8024BF13B2CA}"/>
              </a:ext>
            </a:extLst>
          </p:cNvPr>
          <p:cNvSpPr>
            <a:spLocks noGrp="1"/>
          </p:cNvSpPr>
          <p:nvPr>
            <p:ph type="title"/>
          </p:nvPr>
        </p:nvSpPr>
        <p:spPr>
          <a:xfrm>
            <a:off x="434492" y="342941"/>
            <a:ext cx="6523356" cy="993087"/>
          </a:xfrm>
        </p:spPr>
        <p:txBody>
          <a:bodyPr>
            <a:normAutofit/>
          </a:bodyPr>
          <a:lstStyle/>
          <a:p>
            <a:r>
              <a:rPr lang="en-US" sz="4000" b="1" dirty="0"/>
              <a:t>BERT Topic algorithm - Steps</a:t>
            </a:r>
          </a:p>
        </p:txBody>
      </p:sp>
      <p:sp>
        <p:nvSpPr>
          <p:cNvPr id="3" name="Text Placeholder 2">
            <a:extLst>
              <a:ext uri="{FF2B5EF4-FFF2-40B4-BE49-F238E27FC236}">
                <a16:creationId xmlns:a16="http://schemas.microsoft.com/office/drawing/2014/main" id="{5E569728-B8FF-4322-E82B-72BBBCCF2BE7}"/>
              </a:ext>
            </a:extLst>
          </p:cNvPr>
          <p:cNvSpPr>
            <a:spLocks noGrp="1"/>
          </p:cNvSpPr>
          <p:nvPr>
            <p:ph type="body" idx="1"/>
          </p:nvPr>
        </p:nvSpPr>
        <p:spPr>
          <a:xfrm>
            <a:off x="434492" y="1336028"/>
            <a:ext cx="6092432" cy="5179031"/>
          </a:xfrm>
        </p:spPr>
        <p:txBody>
          <a:bodyPr>
            <a:normAutofit/>
          </a:bodyPr>
          <a:lstStyle/>
          <a:p>
            <a:pPr marL="203195" indent="0" algn="just">
              <a:lnSpc>
                <a:spcPct val="114999"/>
              </a:lnSpc>
              <a:buNone/>
            </a:pPr>
            <a:r>
              <a:rPr lang="en-US" sz="1800" dirty="0"/>
              <a:t>The Bert topic algorithm contains </a:t>
            </a:r>
            <a:r>
              <a:rPr lang="en-US" sz="1800" b="1" dirty="0"/>
              <a:t>3 stages :</a:t>
            </a:r>
            <a:endParaRPr lang="en-US" sz="1800" dirty="0"/>
          </a:p>
          <a:p>
            <a:pPr algn="just">
              <a:lnSpc>
                <a:spcPct val="114999"/>
              </a:lnSpc>
            </a:pPr>
            <a:endParaRPr lang="en-US" dirty="0"/>
          </a:p>
          <a:p>
            <a:pPr marL="203195" indent="0" algn="just">
              <a:lnSpc>
                <a:spcPct val="114999"/>
              </a:lnSpc>
              <a:buNone/>
            </a:pPr>
            <a:r>
              <a:rPr lang="en-US" dirty="0"/>
              <a:t> 1. </a:t>
            </a:r>
            <a:r>
              <a:rPr lang="en-US" b="1" dirty="0"/>
              <a:t>Embed the textual data(documents)</a:t>
            </a:r>
          </a:p>
          <a:p>
            <a:pPr marL="203195" indent="0" algn="just">
              <a:lnSpc>
                <a:spcPct val="114999"/>
              </a:lnSpc>
              <a:buNone/>
            </a:pPr>
            <a:r>
              <a:rPr lang="en-US" dirty="0"/>
              <a:t>  It uses the following sentence transformers</a:t>
            </a:r>
          </a:p>
          <a:p>
            <a:pPr marL="203195" indent="0" algn="just">
              <a:lnSpc>
                <a:spcPct val="114999"/>
              </a:lnSpc>
              <a:buNone/>
            </a:pPr>
            <a:r>
              <a:rPr lang="en-US" dirty="0"/>
              <a:t>  A) paraphrase-MiniLM-L6-v2</a:t>
            </a:r>
          </a:p>
          <a:p>
            <a:pPr marL="203195" indent="0" algn="just">
              <a:lnSpc>
                <a:spcPct val="114999"/>
              </a:lnSpc>
              <a:buNone/>
            </a:pPr>
            <a:r>
              <a:rPr lang="en-US" dirty="0"/>
              <a:t>  B) paraphrase-multilingual-MiniLM-L12-v2 </a:t>
            </a:r>
          </a:p>
          <a:p>
            <a:pPr marL="203195" indent="0" algn="just">
              <a:lnSpc>
                <a:spcPct val="114999"/>
              </a:lnSpc>
              <a:buNone/>
            </a:pPr>
            <a:endParaRPr lang="en-US" dirty="0"/>
          </a:p>
          <a:p>
            <a:pPr marL="203195" indent="0" algn="just">
              <a:lnSpc>
                <a:spcPct val="114999"/>
              </a:lnSpc>
              <a:buNone/>
            </a:pPr>
            <a:r>
              <a:rPr lang="en-US" dirty="0"/>
              <a:t>  2. </a:t>
            </a:r>
            <a:r>
              <a:rPr lang="en-US" b="1" dirty="0"/>
              <a:t>Cluster Documents</a:t>
            </a:r>
          </a:p>
          <a:p>
            <a:pPr marL="203195" indent="0" algn="just">
              <a:lnSpc>
                <a:spcPct val="114999"/>
              </a:lnSpc>
              <a:buNone/>
            </a:pPr>
            <a:r>
              <a:rPr lang="en-US" dirty="0"/>
              <a:t>Uses UMAP to reduce the dimensionality of embeddings and the HDBSCAN technique to cluster reduced embeddings and create clusters of semantically similar documents</a:t>
            </a:r>
          </a:p>
          <a:p>
            <a:pPr marL="203195" indent="0" algn="just">
              <a:lnSpc>
                <a:spcPct val="114999"/>
              </a:lnSpc>
              <a:buNone/>
            </a:pPr>
            <a:endParaRPr lang="en-US" dirty="0"/>
          </a:p>
          <a:p>
            <a:pPr marL="203195" indent="0" algn="just">
              <a:lnSpc>
                <a:spcPct val="114999"/>
              </a:lnSpc>
              <a:buNone/>
            </a:pPr>
            <a:r>
              <a:rPr lang="en-US" dirty="0"/>
              <a:t> 3. </a:t>
            </a:r>
            <a:r>
              <a:rPr lang="en-US" b="1" dirty="0"/>
              <a:t>Create a topic representation</a:t>
            </a:r>
            <a:endParaRPr lang="en-US" dirty="0"/>
          </a:p>
          <a:p>
            <a:pPr marL="203195" indent="0" algn="just">
              <a:lnSpc>
                <a:spcPct val="114999"/>
              </a:lnSpc>
              <a:buNone/>
            </a:pPr>
            <a:r>
              <a:rPr lang="en-US" dirty="0"/>
              <a:t>Extract and reduce topics with class-based TF-IDF and the improve the coherence of words with Maximal Marginal Relevance</a:t>
            </a:r>
          </a:p>
          <a:p>
            <a:pPr algn="just">
              <a:lnSpc>
                <a:spcPct val="114999"/>
              </a:lnSpc>
            </a:pPr>
            <a:endParaRPr lang="en-US" dirty="0"/>
          </a:p>
        </p:txBody>
      </p:sp>
      <p:pic>
        <p:nvPicPr>
          <p:cNvPr id="5" name="Picture 4" descr="A picture containing diagram&#10;&#10;Description automatically generated">
            <a:extLst>
              <a:ext uri="{FF2B5EF4-FFF2-40B4-BE49-F238E27FC236}">
                <a16:creationId xmlns:a16="http://schemas.microsoft.com/office/drawing/2014/main" id="{A32D135A-3D46-47C4-A886-FB0692B69F19}"/>
              </a:ext>
            </a:extLst>
          </p:cNvPr>
          <p:cNvPicPr>
            <a:picLocks noChangeAspect="1"/>
          </p:cNvPicPr>
          <p:nvPr/>
        </p:nvPicPr>
        <p:blipFill>
          <a:blip r:embed="rId2"/>
          <a:stretch>
            <a:fillRect/>
          </a:stretch>
        </p:blipFill>
        <p:spPr>
          <a:xfrm>
            <a:off x="7094479" y="1899293"/>
            <a:ext cx="4067938" cy="4052500"/>
          </a:xfrm>
          <a:prstGeom prst="rect">
            <a:avLst/>
          </a:prstGeom>
        </p:spPr>
      </p:pic>
      <p:sp>
        <p:nvSpPr>
          <p:cNvPr id="6" name="Slide Number Placeholder 5">
            <a:extLst>
              <a:ext uri="{FF2B5EF4-FFF2-40B4-BE49-F238E27FC236}">
                <a16:creationId xmlns:a16="http://schemas.microsoft.com/office/drawing/2014/main" id="{629EF8C4-C5D8-2044-953C-201781DAC4FE}"/>
              </a:ext>
            </a:extLst>
          </p:cNvPr>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43925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p:txBody>
          <a:bodyPr>
            <a:normAutofit fontScale="90000"/>
          </a:bodyPr>
          <a:lstStyle/>
          <a:p>
            <a:br>
              <a:rPr lang="en-US" dirty="0"/>
            </a:br>
            <a:endParaRPr lang="en-US" dirty="0"/>
          </a:p>
        </p:txBody>
      </p:sp>
      <p:sp>
        <p:nvSpPr>
          <p:cNvPr id="3" name="Text Placeholder 2">
            <a:extLst>
              <a:ext uri="{FF2B5EF4-FFF2-40B4-BE49-F238E27FC236}">
                <a16:creationId xmlns:a16="http://schemas.microsoft.com/office/drawing/2014/main" id="{B61EF88A-A687-F015-0080-787E46F7A5AB}"/>
              </a:ext>
            </a:extLst>
          </p:cNvPr>
          <p:cNvSpPr>
            <a:spLocks noGrp="1"/>
          </p:cNvSpPr>
          <p:nvPr>
            <p:ph type="body" idx="1"/>
          </p:nvPr>
        </p:nvSpPr>
        <p:spPr>
          <a:xfrm>
            <a:off x="415600" y="1410967"/>
            <a:ext cx="11360800" cy="4529600"/>
          </a:xfrm>
        </p:spPr>
        <p:txBody>
          <a:bodyPr>
            <a:normAutofit fontScale="85000" lnSpcReduction="10000"/>
          </a:bodyPr>
          <a:lstStyle/>
          <a:p>
            <a:pPr marL="152396" indent="0">
              <a:buNone/>
            </a:pPr>
            <a:endParaRPr lang="en-US" dirty="0"/>
          </a:p>
          <a:p>
            <a:pPr>
              <a:lnSpc>
                <a:spcPct val="114999"/>
              </a:lnSpc>
              <a:buSzPct val="100000"/>
              <a:buAutoNum type="arabicPeriod"/>
            </a:pPr>
            <a:r>
              <a:rPr lang="en-US" dirty="0"/>
              <a:t>Use only reviews after 2014-06-01</a:t>
            </a:r>
          </a:p>
          <a:p>
            <a:pPr>
              <a:lnSpc>
                <a:spcPct val="114999"/>
              </a:lnSpc>
              <a:buSzPct val="100000"/>
              <a:buAutoNum type="arabicPeriod"/>
            </a:pPr>
            <a:r>
              <a:rPr lang="en-US" dirty="0"/>
              <a:t>Pre-process all the review text (remove stop words, punctuations, digits, lemmatize)</a:t>
            </a:r>
          </a:p>
          <a:p>
            <a:pPr>
              <a:lnSpc>
                <a:spcPct val="114999"/>
              </a:lnSpc>
              <a:buSzPct val="100000"/>
              <a:buAutoNum type="arabicPeriod"/>
            </a:pPr>
            <a:r>
              <a:rPr lang="en-US" dirty="0"/>
              <a:t>Divide these cleaned reviews into </a:t>
            </a:r>
            <a:r>
              <a:rPr lang="en-US" b="1" i="1" dirty="0"/>
              <a:t>3 pots</a:t>
            </a:r>
            <a:r>
              <a:rPr lang="en-US" dirty="0"/>
              <a:t>:</a:t>
            </a:r>
          </a:p>
          <a:p>
            <a:pPr lvl="1">
              <a:lnSpc>
                <a:spcPct val="114999"/>
              </a:lnSpc>
              <a:buSzPct val="100000"/>
            </a:pPr>
            <a:r>
              <a:rPr lang="en-US" dirty="0"/>
              <a:t>Less than or equal to Overall Rating 2</a:t>
            </a:r>
          </a:p>
          <a:p>
            <a:pPr lvl="1">
              <a:lnSpc>
                <a:spcPct val="114999"/>
              </a:lnSpc>
              <a:buSzPct val="100000"/>
            </a:pPr>
            <a:r>
              <a:rPr lang="en-US" dirty="0"/>
              <a:t>Between Overall Rating = 3  and Overall Rating = 4</a:t>
            </a:r>
          </a:p>
          <a:p>
            <a:pPr lvl="1">
              <a:lnSpc>
                <a:spcPct val="114999"/>
              </a:lnSpc>
              <a:buSzPct val="100000"/>
            </a:pPr>
            <a:r>
              <a:rPr lang="en-US" dirty="0"/>
              <a:t>Overall Rating = 5</a:t>
            </a:r>
          </a:p>
          <a:p>
            <a:pPr marL="795847" lvl="1" indent="0">
              <a:lnSpc>
                <a:spcPct val="114999"/>
              </a:lnSpc>
              <a:buSzPct val="100000"/>
              <a:buNone/>
            </a:pPr>
            <a:r>
              <a:rPr lang="en-US" b="1" i="1" dirty="0"/>
              <a:t>This way we can see which topics drives bad, good or excellent ratings</a:t>
            </a:r>
            <a:endParaRPr lang="en-US" dirty="0"/>
          </a:p>
          <a:p>
            <a:pPr lvl="1">
              <a:lnSpc>
                <a:spcPct val="114999"/>
              </a:lnSpc>
              <a:buSzPct val="100000"/>
            </a:pPr>
            <a:endParaRPr lang="en-US" dirty="0"/>
          </a:p>
          <a:p>
            <a:pPr marL="666746" indent="-514350">
              <a:lnSpc>
                <a:spcPct val="114999"/>
              </a:lnSpc>
              <a:buSzPct val="100000"/>
              <a:buFont typeface="+mj-lt"/>
              <a:buAutoNum type="arabicPeriod"/>
            </a:pPr>
            <a:r>
              <a:rPr lang="en-US" dirty="0"/>
              <a:t>Now run topic models on each of the data pots using :</a:t>
            </a:r>
          </a:p>
          <a:p>
            <a:pPr lvl="1">
              <a:lnSpc>
                <a:spcPct val="114999"/>
              </a:lnSpc>
            </a:pPr>
            <a:r>
              <a:rPr lang="en-US" dirty="0"/>
              <a:t>Latent Semantic Analysis (LSA) (Trigram Approach)</a:t>
            </a:r>
          </a:p>
          <a:p>
            <a:pPr lvl="1">
              <a:lnSpc>
                <a:spcPct val="114999"/>
              </a:lnSpc>
            </a:pPr>
            <a:r>
              <a:rPr lang="en-US" dirty="0" err="1"/>
              <a:t>BertTopicModelling</a:t>
            </a:r>
            <a:r>
              <a:rPr lang="en-US" dirty="0"/>
              <a:t> (Unigram Approach)</a:t>
            </a:r>
          </a:p>
        </p:txBody>
      </p:sp>
      <p:sp>
        <p:nvSpPr>
          <p:cNvPr id="9" name="Title 1">
            <a:extLst>
              <a:ext uri="{FF2B5EF4-FFF2-40B4-BE49-F238E27FC236}">
                <a16:creationId xmlns:a16="http://schemas.microsoft.com/office/drawing/2014/main" id="{CC002620-019C-CFDE-9180-9CBB9F66645D}"/>
              </a:ext>
            </a:extLst>
          </p:cNvPr>
          <p:cNvSpPr txBox="1">
            <a:spLocks/>
          </p:cNvSpPr>
          <p:nvPr/>
        </p:nvSpPr>
        <p:spPr>
          <a:xfrm>
            <a:off x="465981" y="583362"/>
            <a:ext cx="4624932" cy="980492"/>
          </a:xfrm>
          <a:prstGeom prst="rect">
            <a:avLst/>
          </a:prstGeom>
          <a:noFill/>
          <a:ln>
            <a:noFill/>
          </a:ln>
        </p:spPr>
        <p:txBody>
          <a:bodyPr spcFirstLastPara="1" wrap="square" lIns="121900" tIns="121900" rIns="121900" bIns="121900"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4000" b="1" dirty="0">
                <a:latin typeface="Calibri Light" panose="020F0302020204030204" pitchFamily="34" charset="0"/>
                <a:cs typeface="Calibri Light" panose="020F0302020204030204" pitchFamily="34" charset="0"/>
              </a:rPr>
              <a:t>Approach</a:t>
            </a:r>
          </a:p>
        </p:txBody>
      </p:sp>
      <p:sp>
        <p:nvSpPr>
          <p:cNvPr id="5" name="Slide Number Placeholder 4">
            <a:extLst>
              <a:ext uri="{FF2B5EF4-FFF2-40B4-BE49-F238E27FC236}">
                <a16:creationId xmlns:a16="http://schemas.microsoft.com/office/drawing/2014/main" id="{6BB09E03-5834-9C47-A0DB-18C0B8800A30}"/>
              </a:ext>
            </a:extLst>
          </p:cNvPr>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2529880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415601" y="28528"/>
            <a:ext cx="10646759" cy="689712"/>
          </a:xfrm>
        </p:spPr>
        <p:txBody>
          <a:bodyPr>
            <a:normAutofit fontScale="90000"/>
          </a:bodyPr>
          <a:lstStyle/>
          <a:p>
            <a:r>
              <a:rPr lang="en-US" b="1" dirty="0"/>
              <a:t>Model findings - LSA</a:t>
            </a:r>
            <a:br>
              <a:rPr lang="en-US" b="1" dirty="0"/>
            </a:br>
            <a:endParaRPr lang="en-US" b="1" dirty="0"/>
          </a:p>
        </p:txBody>
      </p:sp>
      <p:sp>
        <p:nvSpPr>
          <p:cNvPr id="3" name="Text Placeholder 2">
            <a:extLst>
              <a:ext uri="{FF2B5EF4-FFF2-40B4-BE49-F238E27FC236}">
                <a16:creationId xmlns:a16="http://schemas.microsoft.com/office/drawing/2014/main" id="{B61EF88A-A687-F015-0080-787E46F7A5AB}"/>
              </a:ext>
            </a:extLst>
          </p:cNvPr>
          <p:cNvSpPr>
            <a:spLocks noGrp="1"/>
          </p:cNvSpPr>
          <p:nvPr>
            <p:ph type="body" idx="1"/>
          </p:nvPr>
        </p:nvSpPr>
        <p:spPr/>
        <p:txBody>
          <a:bodyPr/>
          <a:lstStyle/>
          <a:p>
            <a:pPr>
              <a:buNone/>
            </a:pPr>
            <a:endParaRPr lang="en-US"/>
          </a:p>
          <a:p>
            <a:pPr>
              <a:lnSpc>
                <a:spcPct val="114999"/>
              </a:lnSpc>
              <a:buNone/>
            </a:pPr>
            <a:endParaRPr lang="en-US"/>
          </a:p>
        </p:txBody>
      </p:sp>
      <p:sp>
        <p:nvSpPr>
          <p:cNvPr id="7" name="Text Placeholder 6">
            <a:extLst>
              <a:ext uri="{FF2B5EF4-FFF2-40B4-BE49-F238E27FC236}">
                <a16:creationId xmlns:a16="http://schemas.microsoft.com/office/drawing/2014/main" id="{0D07C50B-A2EC-88C0-B35D-4AEFFF5D7A36}"/>
              </a:ext>
            </a:extLst>
          </p:cNvPr>
          <p:cNvSpPr>
            <a:spLocks noGrp="1"/>
          </p:cNvSpPr>
          <p:nvPr>
            <p:ph type="body" idx="2"/>
          </p:nvPr>
        </p:nvSpPr>
        <p:spPr>
          <a:xfrm>
            <a:off x="666515" y="1490830"/>
            <a:ext cx="3726784" cy="4753404"/>
          </a:xfrm>
          <a:ln>
            <a:solidFill>
              <a:schemeClr val="accent4">
                <a:lumMod val="75000"/>
              </a:schemeClr>
            </a:solidFill>
          </a:ln>
        </p:spPr>
        <p:txBody>
          <a:bodyPr>
            <a:normAutofit/>
          </a:bodyPr>
          <a:lstStyle/>
          <a:p>
            <a:pPr marL="186262" indent="0">
              <a:lnSpc>
                <a:spcPct val="114999"/>
              </a:lnSpc>
              <a:buNone/>
            </a:pPr>
            <a:r>
              <a:rPr lang="en-US" dirty="0">
                <a:solidFill>
                  <a:schemeClr val="accent6"/>
                </a:solidFill>
              </a:rPr>
              <a:t>Poor Ratings (1,2)</a:t>
            </a:r>
          </a:p>
          <a:p>
            <a:pPr marL="567252" indent="-380990">
              <a:lnSpc>
                <a:spcPct val="114999"/>
              </a:lnSpc>
            </a:pPr>
            <a:r>
              <a:rPr lang="en-US" dirty="0"/>
              <a:t>Book not recommended</a:t>
            </a:r>
          </a:p>
          <a:p>
            <a:pPr marL="567252" indent="-380990">
              <a:lnSpc>
                <a:spcPct val="114999"/>
              </a:lnSpc>
            </a:pPr>
            <a:r>
              <a:rPr lang="en-US" dirty="0"/>
              <a:t>Waste of time</a:t>
            </a:r>
          </a:p>
          <a:p>
            <a:pPr marL="567252" indent="-380990">
              <a:lnSpc>
                <a:spcPct val="114999"/>
              </a:lnSpc>
            </a:pPr>
            <a:r>
              <a:rPr lang="en-US" dirty="0"/>
              <a:t>Unable to finish book </a:t>
            </a:r>
          </a:p>
          <a:p>
            <a:pPr marL="567252" indent="-380990">
              <a:lnSpc>
                <a:spcPct val="114999"/>
              </a:lnSpc>
            </a:pPr>
            <a:r>
              <a:rPr lang="en-US" dirty="0"/>
              <a:t>Wanted and looked forward to the book but end up not liking</a:t>
            </a:r>
            <a:br>
              <a:rPr lang="en-US" dirty="0"/>
            </a:br>
            <a:endParaRPr lang="en-US" dirty="0"/>
          </a:p>
          <a:p>
            <a:pPr marL="186262" indent="0">
              <a:lnSpc>
                <a:spcPct val="114999"/>
              </a:lnSpc>
              <a:buNone/>
            </a:pPr>
            <a:r>
              <a:rPr lang="en-US" dirty="0">
                <a:solidFill>
                  <a:schemeClr val="accent6"/>
                </a:solidFill>
              </a:rPr>
              <a:t>Good Ratings (3,4)</a:t>
            </a:r>
          </a:p>
          <a:p>
            <a:pPr marL="567252" indent="-380990">
              <a:lnSpc>
                <a:spcPct val="114999"/>
              </a:lnSpc>
            </a:pPr>
            <a:r>
              <a:rPr lang="en-US" dirty="0"/>
              <a:t>Look forward to read more</a:t>
            </a:r>
          </a:p>
          <a:p>
            <a:pPr marL="567252" indent="-380990">
              <a:lnSpc>
                <a:spcPct val="114999"/>
              </a:lnSpc>
            </a:pPr>
            <a:r>
              <a:rPr lang="en-US" dirty="0"/>
              <a:t>Honest book exchange</a:t>
            </a:r>
          </a:p>
          <a:p>
            <a:pPr marL="567252" indent="-380990">
              <a:lnSpc>
                <a:spcPct val="114999"/>
              </a:lnSpc>
            </a:pPr>
            <a:r>
              <a:rPr lang="en-US" dirty="0"/>
              <a:t>Look forward to book series</a:t>
            </a:r>
          </a:p>
          <a:p>
            <a:pPr>
              <a:lnSpc>
                <a:spcPct val="114999"/>
              </a:lnSpc>
            </a:pPr>
            <a:r>
              <a:rPr lang="en-US" dirty="0"/>
              <a:t>Free copy book</a:t>
            </a:r>
          </a:p>
          <a:p>
            <a:pPr>
              <a:lnSpc>
                <a:spcPct val="114999"/>
              </a:lnSpc>
            </a:pPr>
            <a:r>
              <a:rPr lang="en-US" dirty="0"/>
              <a:t>Wicked read</a:t>
            </a:r>
          </a:p>
          <a:p>
            <a:pPr marL="567252" indent="-380990">
              <a:lnSpc>
                <a:spcPct val="114999"/>
              </a:lnSpc>
            </a:pPr>
            <a:endParaRPr lang="en-US" dirty="0"/>
          </a:p>
          <a:p>
            <a:pPr marL="186262" indent="0">
              <a:lnSpc>
                <a:spcPct val="114999"/>
              </a:lnSpc>
              <a:buNone/>
            </a:pPr>
            <a:endParaRPr lang="en-US" dirty="0"/>
          </a:p>
          <a:p>
            <a:pPr marL="186262" indent="0">
              <a:lnSpc>
                <a:spcPct val="114999"/>
              </a:lnSpc>
              <a:buNone/>
            </a:pPr>
            <a:endParaRPr lang="en-US" dirty="0"/>
          </a:p>
          <a:p>
            <a:pPr>
              <a:lnSpc>
                <a:spcPct val="114999"/>
              </a:lnSpc>
              <a:buFont typeface="Wingdings"/>
              <a:buChar char="ü"/>
            </a:pPr>
            <a:endParaRPr lang="en-US" dirty="0"/>
          </a:p>
        </p:txBody>
      </p:sp>
      <p:sp>
        <p:nvSpPr>
          <p:cNvPr id="5" name="Text Placeholder 6">
            <a:extLst>
              <a:ext uri="{FF2B5EF4-FFF2-40B4-BE49-F238E27FC236}">
                <a16:creationId xmlns:a16="http://schemas.microsoft.com/office/drawing/2014/main" id="{9151720A-98A6-E1E6-3666-6B70A60B8366}"/>
              </a:ext>
            </a:extLst>
          </p:cNvPr>
          <p:cNvSpPr txBox="1">
            <a:spLocks/>
          </p:cNvSpPr>
          <p:nvPr/>
        </p:nvSpPr>
        <p:spPr>
          <a:xfrm>
            <a:off x="4651620" y="1491541"/>
            <a:ext cx="3726784" cy="4753404"/>
          </a:xfrm>
          <a:prstGeom prst="rect">
            <a:avLst/>
          </a:prstGeom>
          <a:noFill/>
          <a:ln>
            <a:solidFill>
              <a:schemeClr val="accent4">
                <a:lumMod val="75000"/>
              </a:schemeClr>
            </a:solid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186262" indent="0">
              <a:lnSpc>
                <a:spcPct val="114999"/>
              </a:lnSpc>
              <a:buNone/>
            </a:pPr>
            <a:r>
              <a:rPr lang="en-US" sz="1867" dirty="0">
                <a:solidFill>
                  <a:schemeClr val="accent6"/>
                </a:solidFill>
              </a:rPr>
              <a:t>Excellent Rating (5)</a:t>
            </a:r>
          </a:p>
          <a:p>
            <a:pPr marL="567252" indent="-380990">
              <a:lnSpc>
                <a:spcPct val="114999"/>
              </a:lnSpc>
            </a:pPr>
            <a:r>
              <a:rPr lang="en-US" sz="1867" dirty="0"/>
              <a:t>Highly recommended book</a:t>
            </a:r>
          </a:p>
          <a:p>
            <a:pPr marL="567252" indent="-380990">
              <a:lnSpc>
                <a:spcPct val="114999"/>
              </a:lnSpc>
            </a:pPr>
            <a:r>
              <a:rPr lang="en-US" sz="1867" dirty="0"/>
              <a:t>Look forward to more of the book</a:t>
            </a:r>
          </a:p>
          <a:p>
            <a:pPr marL="567252" indent="-380990">
              <a:lnSpc>
                <a:spcPct val="114999"/>
              </a:lnSpc>
            </a:pPr>
            <a:r>
              <a:rPr lang="en-US" sz="1867" dirty="0"/>
              <a:t>Can't wait for more book in the series</a:t>
            </a:r>
          </a:p>
          <a:p>
            <a:pPr marL="567252" indent="-380990">
              <a:lnSpc>
                <a:spcPct val="114999"/>
              </a:lnSpc>
            </a:pPr>
            <a:r>
              <a:rPr lang="en-US" sz="1867" dirty="0"/>
              <a:t>Great job by the author</a:t>
            </a:r>
          </a:p>
          <a:p>
            <a:pPr marL="567252" indent="-380990">
              <a:lnSpc>
                <a:spcPct val="114999"/>
              </a:lnSpc>
            </a:pPr>
            <a:endParaRPr lang="en-US" sz="1867" dirty="0"/>
          </a:p>
          <a:p>
            <a:pPr marL="567252" indent="-380990">
              <a:lnSpc>
                <a:spcPct val="114999"/>
              </a:lnSpc>
            </a:pPr>
            <a:endParaRPr lang="en-US" sz="1867" dirty="0"/>
          </a:p>
          <a:p>
            <a:pPr marL="186262" indent="0">
              <a:lnSpc>
                <a:spcPct val="114999"/>
              </a:lnSpc>
              <a:buNone/>
            </a:pPr>
            <a:endParaRPr lang="en-US" sz="1867" dirty="0"/>
          </a:p>
          <a:p>
            <a:pPr marL="186262" indent="0">
              <a:lnSpc>
                <a:spcPct val="114999"/>
              </a:lnSpc>
              <a:buNone/>
            </a:pPr>
            <a:endParaRPr lang="en-US" sz="1867" dirty="0"/>
          </a:p>
          <a:p>
            <a:pPr marL="186262" indent="0">
              <a:lnSpc>
                <a:spcPct val="114999"/>
              </a:lnSpc>
              <a:buNone/>
            </a:pPr>
            <a:endParaRPr lang="en-US" sz="1867" dirty="0"/>
          </a:p>
          <a:p>
            <a:pPr>
              <a:lnSpc>
                <a:spcPct val="114999"/>
              </a:lnSpc>
              <a:buFont typeface="Wingdings"/>
              <a:buChar char="ü"/>
            </a:pPr>
            <a:endParaRPr lang="en-US" sz="1867" dirty="0"/>
          </a:p>
        </p:txBody>
      </p:sp>
      <p:sp>
        <p:nvSpPr>
          <p:cNvPr id="8" name="TextBox 7">
            <a:extLst>
              <a:ext uri="{FF2B5EF4-FFF2-40B4-BE49-F238E27FC236}">
                <a16:creationId xmlns:a16="http://schemas.microsoft.com/office/drawing/2014/main" id="{8A2C6E86-9BA7-E1B9-EA07-671EE89FE388}"/>
              </a:ext>
            </a:extLst>
          </p:cNvPr>
          <p:cNvSpPr txBox="1"/>
          <p:nvPr/>
        </p:nvSpPr>
        <p:spPr>
          <a:xfrm>
            <a:off x="445212" y="831541"/>
            <a:ext cx="10147921"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i="1"/>
              <a:t>These are the most frequently occurring topics for each of the ratings as per our LSA Topic Model (in order of frequency high to low)</a:t>
            </a:r>
          </a:p>
        </p:txBody>
      </p:sp>
      <p:pic>
        <p:nvPicPr>
          <p:cNvPr id="6" name="Picture 8" descr="A picture containing text, sky&#10;&#10;Description automatically generated">
            <a:extLst>
              <a:ext uri="{FF2B5EF4-FFF2-40B4-BE49-F238E27FC236}">
                <a16:creationId xmlns:a16="http://schemas.microsoft.com/office/drawing/2014/main" id="{9B57EA2C-53B1-068F-C984-2F362C760E57}"/>
              </a:ext>
            </a:extLst>
          </p:cNvPr>
          <p:cNvPicPr>
            <a:picLocks noChangeAspect="1"/>
          </p:cNvPicPr>
          <p:nvPr/>
        </p:nvPicPr>
        <p:blipFill>
          <a:blip r:embed="rId2"/>
          <a:stretch>
            <a:fillRect/>
          </a:stretch>
        </p:blipFill>
        <p:spPr>
          <a:xfrm>
            <a:off x="8499133" y="2291833"/>
            <a:ext cx="3657600" cy="2626995"/>
          </a:xfrm>
          <a:prstGeom prst="rect">
            <a:avLst/>
          </a:prstGeom>
        </p:spPr>
      </p:pic>
      <p:sp>
        <p:nvSpPr>
          <p:cNvPr id="9" name="Slide Number Placeholder 8">
            <a:extLst>
              <a:ext uri="{FF2B5EF4-FFF2-40B4-BE49-F238E27FC236}">
                <a16:creationId xmlns:a16="http://schemas.microsoft.com/office/drawing/2014/main" id="{2217DF45-77CB-F247-B5D3-27D687141D44}"/>
              </a:ext>
            </a:extLst>
          </p:cNvPr>
          <p:cNvSpPr>
            <a:spLocks noGrp="1"/>
          </p:cNvSpPr>
          <p:nvPr>
            <p:ph type="sldNum"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1647515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415601" y="28528"/>
            <a:ext cx="10646759" cy="689712"/>
          </a:xfrm>
        </p:spPr>
        <p:txBody>
          <a:bodyPr>
            <a:normAutofit fontScale="90000"/>
          </a:bodyPr>
          <a:lstStyle/>
          <a:p>
            <a:r>
              <a:rPr lang="en-US" b="1" dirty="0"/>
              <a:t>Model Findings – BERT Topic</a:t>
            </a:r>
          </a:p>
        </p:txBody>
      </p:sp>
      <p:sp>
        <p:nvSpPr>
          <p:cNvPr id="3" name="Text Placeholder 2">
            <a:extLst>
              <a:ext uri="{FF2B5EF4-FFF2-40B4-BE49-F238E27FC236}">
                <a16:creationId xmlns:a16="http://schemas.microsoft.com/office/drawing/2014/main" id="{B61EF88A-A687-F015-0080-787E46F7A5AB}"/>
              </a:ext>
            </a:extLst>
          </p:cNvPr>
          <p:cNvSpPr>
            <a:spLocks noGrp="1"/>
          </p:cNvSpPr>
          <p:nvPr>
            <p:ph type="body" idx="1"/>
          </p:nvPr>
        </p:nvSpPr>
        <p:spPr/>
        <p:txBody>
          <a:bodyPr/>
          <a:lstStyle/>
          <a:p>
            <a:pPr>
              <a:buNone/>
            </a:pPr>
            <a:endParaRPr lang="en-US"/>
          </a:p>
          <a:p>
            <a:pPr>
              <a:lnSpc>
                <a:spcPct val="114999"/>
              </a:lnSpc>
              <a:buNone/>
            </a:pPr>
            <a:endParaRPr lang="en-US"/>
          </a:p>
        </p:txBody>
      </p:sp>
      <p:sp>
        <p:nvSpPr>
          <p:cNvPr id="7" name="Text Placeholder 6">
            <a:extLst>
              <a:ext uri="{FF2B5EF4-FFF2-40B4-BE49-F238E27FC236}">
                <a16:creationId xmlns:a16="http://schemas.microsoft.com/office/drawing/2014/main" id="{0D07C50B-A2EC-88C0-B35D-4AEFFF5D7A36}"/>
              </a:ext>
            </a:extLst>
          </p:cNvPr>
          <p:cNvSpPr>
            <a:spLocks noGrp="1"/>
          </p:cNvSpPr>
          <p:nvPr>
            <p:ph type="body" idx="2"/>
          </p:nvPr>
        </p:nvSpPr>
        <p:spPr>
          <a:xfrm>
            <a:off x="339045" y="1511850"/>
            <a:ext cx="3840140" cy="4753404"/>
          </a:xfrm>
          <a:ln>
            <a:solidFill>
              <a:schemeClr val="accent4">
                <a:lumMod val="75000"/>
              </a:schemeClr>
            </a:solidFill>
          </a:ln>
        </p:spPr>
        <p:txBody>
          <a:bodyPr>
            <a:normAutofit fontScale="92500" lnSpcReduction="10000"/>
          </a:bodyPr>
          <a:lstStyle/>
          <a:p>
            <a:pPr marL="186262" indent="0">
              <a:lnSpc>
                <a:spcPct val="114999"/>
              </a:lnSpc>
              <a:buNone/>
            </a:pPr>
            <a:r>
              <a:rPr lang="en-US" dirty="0">
                <a:solidFill>
                  <a:schemeClr val="accent6"/>
                </a:solidFill>
              </a:rPr>
              <a:t>Poor Ratings (1,2)</a:t>
            </a:r>
          </a:p>
          <a:p>
            <a:pPr marL="567252" indent="-380990">
              <a:lnSpc>
                <a:spcPct val="114999"/>
              </a:lnSpc>
            </a:pPr>
            <a:r>
              <a:rPr lang="en-US" dirty="0"/>
              <a:t>Not like the story </a:t>
            </a:r>
          </a:p>
          <a:p>
            <a:pPr marL="567252" indent="-380990">
              <a:lnSpc>
                <a:spcPct val="114999"/>
              </a:lnSpc>
            </a:pPr>
            <a:r>
              <a:rPr lang="en-US" dirty="0"/>
              <a:t>Cooking, Recipe and food</a:t>
            </a:r>
          </a:p>
          <a:p>
            <a:pPr marL="567252" indent="-380990">
              <a:lnSpc>
                <a:spcPct val="114999"/>
              </a:lnSpc>
            </a:pPr>
            <a:r>
              <a:rPr lang="en-US" dirty="0"/>
              <a:t>Ketogenic, calories, crabs and sugar</a:t>
            </a:r>
          </a:p>
          <a:p>
            <a:pPr marL="186262" indent="0">
              <a:lnSpc>
                <a:spcPct val="114999"/>
              </a:lnSpc>
              <a:buNone/>
            </a:pPr>
            <a:endParaRPr lang="en-US" dirty="0">
              <a:solidFill>
                <a:schemeClr val="tx2">
                  <a:lumMod val="75000"/>
                </a:schemeClr>
              </a:solidFill>
            </a:endParaRPr>
          </a:p>
          <a:p>
            <a:pPr marL="186262" indent="0">
              <a:lnSpc>
                <a:spcPct val="114999"/>
              </a:lnSpc>
              <a:buNone/>
            </a:pPr>
            <a:r>
              <a:rPr lang="en-US" dirty="0">
                <a:solidFill>
                  <a:schemeClr val="accent6"/>
                </a:solidFill>
              </a:rPr>
              <a:t>Average- Good Ratings (3,4)</a:t>
            </a:r>
          </a:p>
          <a:p>
            <a:pPr marL="567252" indent="-380990">
              <a:lnSpc>
                <a:spcPct val="114999"/>
              </a:lnSpc>
            </a:pPr>
            <a:r>
              <a:rPr lang="en-US" dirty="0"/>
              <a:t>Love &amp; life</a:t>
            </a:r>
          </a:p>
          <a:p>
            <a:pPr marL="567252" indent="-380990">
              <a:lnSpc>
                <a:spcPct val="114999"/>
              </a:lnSpc>
            </a:pPr>
            <a:r>
              <a:rPr lang="en-US" dirty="0"/>
              <a:t>Sex, erotic &amp; hot scenes</a:t>
            </a:r>
          </a:p>
          <a:p>
            <a:pPr marL="567252" indent="-380990">
              <a:lnSpc>
                <a:spcPct val="114999"/>
              </a:lnSpc>
            </a:pPr>
            <a:r>
              <a:rPr lang="en-US" dirty="0"/>
              <a:t>Look forward to book Series </a:t>
            </a:r>
          </a:p>
          <a:p>
            <a:pPr marL="567252" indent="-380990">
              <a:lnSpc>
                <a:spcPct val="114999"/>
              </a:lnSpc>
            </a:pPr>
            <a:r>
              <a:rPr lang="en-US" dirty="0"/>
              <a:t>War, alien, military, space &amp; science</a:t>
            </a:r>
          </a:p>
          <a:p>
            <a:pPr marL="567252" indent="-380990">
              <a:lnSpc>
                <a:spcPct val="114999"/>
              </a:lnSpc>
            </a:pPr>
            <a:r>
              <a:rPr lang="en-US" dirty="0"/>
              <a:t>Grammar, Spellings</a:t>
            </a:r>
          </a:p>
          <a:p>
            <a:pPr marL="567252" indent="-380990">
              <a:lnSpc>
                <a:spcPct val="114999"/>
              </a:lnSpc>
            </a:pPr>
            <a:r>
              <a:rPr lang="en-US" dirty="0"/>
              <a:t>Murder, detective, solve , police</a:t>
            </a:r>
          </a:p>
          <a:p>
            <a:pPr marL="567252" indent="-380990">
              <a:lnSpc>
                <a:spcPct val="114999"/>
              </a:lnSpc>
            </a:pPr>
            <a:r>
              <a:rPr lang="en-US" dirty="0"/>
              <a:t>Cookbooks, recipe</a:t>
            </a:r>
          </a:p>
          <a:p>
            <a:pPr marL="567252" indent="-380990">
              <a:lnSpc>
                <a:spcPct val="114999"/>
              </a:lnSpc>
            </a:pPr>
            <a:r>
              <a:rPr lang="en-US" dirty="0"/>
              <a:t>Paranormal, supernatural, ghost</a:t>
            </a:r>
          </a:p>
        </p:txBody>
      </p:sp>
      <p:sp>
        <p:nvSpPr>
          <p:cNvPr id="5" name="Text Placeholder 6">
            <a:extLst>
              <a:ext uri="{FF2B5EF4-FFF2-40B4-BE49-F238E27FC236}">
                <a16:creationId xmlns:a16="http://schemas.microsoft.com/office/drawing/2014/main" id="{9151720A-98A6-E1E6-3666-6B70A60B8366}"/>
              </a:ext>
            </a:extLst>
          </p:cNvPr>
          <p:cNvSpPr txBox="1">
            <a:spLocks/>
          </p:cNvSpPr>
          <p:nvPr/>
        </p:nvSpPr>
        <p:spPr>
          <a:xfrm>
            <a:off x="8301427" y="1493391"/>
            <a:ext cx="3726784" cy="4753404"/>
          </a:xfrm>
          <a:prstGeom prst="rect">
            <a:avLst/>
          </a:prstGeom>
          <a:noFill/>
          <a:ln>
            <a:solidFill>
              <a:schemeClr val="accent4">
                <a:lumMod val="75000"/>
              </a:schemeClr>
            </a:solidFill>
          </a:ln>
        </p:spPr>
        <p:txBody>
          <a:bodyPr spcFirstLastPara="1" wrap="square" lIns="121900" tIns="121900" rIns="121900" bIns="121900"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Romantic, sweet, short, cute</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Recipe, cook, delicious, ingredients</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Laugh, funny, humor, cry, loud</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Enjoyable, good, read</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Amaze, wow, wait, pace</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Page, turner, </a:t>
            </a:r>
            <a:r>
              <a:rPr lang="en-US" sz="1700" dirty="0" err="1">
                <a:solidFill>
                  <a:schemeClr val="tx1"/>
                </a:solidFill>
                <a:latin typeface="+mn-lt"/>
                <a:ea typeface="+mn-ea"/>
                <a:cs typeface="+mn-cs"/>
              </a:rPr>
              <a:t>Takerra</a:t>
            </a:r>
            <a:endParaRPr lang="en-US" sz="1700" dirty="0">
              <a:solidFill>
                <a:schemeClr val="tx1"/>
              </a:solidFill>
              <a:latin typeface="+mn-lt"/>
              <a:ea typeface="+mn-ea"/>
              <a:cs typeface="+mn-cs"/>
            </a:endParaRP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Paleo, diet, recipe, eat, healthy</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Marketing, business, medium, social, customer</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Illustration, child, kid, rhyme</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Goal , motivation, achieve, success</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Trade, stock, option</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Dog, cat, puppy, animal</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Edge, seat, emperor, wait</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Gardening, plant</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Positive, happiness, thinking</a:t>
            </a:r>
          </a:p>
          <a:p>
            <a:pPr marL="567252" indent="-380990">
              <a:lnSpc>
                <a:spcPct val="114999"/>
              </a:lnSpc>
              <a:buFont typeface="Arial" panose="020B0604020202020204" pitchFamily="34" charset="0"/>
              <a:buChar char="●"/>
            </a:pPr>
            <a:r>
              <a:rPr lang="en-US" sz="1700" dirty="0">
                <a:solidFill>
                  <a:schemeClr val="tx1"/>
                </a:solidFill>
                <a:latin typeface="+mn-lt"/>
                <a:ea typeface="+mn-ea"/>
                <a:cs typeface="+mn-cs"/>
              </a:rPr>
              <a:t>Zombie, apocalypse, dead , survival</a:t>
            </a:r>
          </a:p>
        </p:txBody>
      </p:sp>
      <p:sp>
        <p:nvSpPr>
          <p:cNvPr id="8" name="TextBox 7">
            <a:extLst>
              <a:ext uri="{FF2B5EF4-FFF2-40B4-BE49-F238E27FC236}">
                <a16:creationId xmlns:a16="http://schemas.microsoft.com/office/drawing/2014/main" id="{8A2C6E86-9BA7-E1B9-EA07-671EE89FE388}"/>
              </a:ext>
            </a:extLst>
          </p:cNvPr>
          <p:cNvSpPr txBox="1"/>
          <p:nvPr/>
        </p:nvSpPr>
        <p:spPr>
          <a:xfrm>
            <a:off x="413724" y="875623"/>
            <a:ext cx="10147921"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i="1" dirty="0"/>
              <a:t>These are the most frequently occurring topics for each of the ratings as per our BERT Topic Model (in order of frequency high to low)</a:t>
            </a:r>
          </a:p>
        </p:txBody>
      </p:sp>
      <p:sp>
        <p:nvSpPr>
          <p:cNvPr id="9" name="Text Placeholder 6">
            <a:extLst>
              <a:ext uri="{FF2B5EF4-FFF2-40B4-BE49-F238E27FC236}">
                <a16:creationId xmlns:a16="http://schemas.microsoft.com/office/drawing/2014/main" id="{56675783-636F-FAC9-E828-4EEDB0C5B84E}"/>
              </a:ext>
            </a:extLst>
          </p:cNvPr>
          <p:cNvSpPr txBox="1">
            <a:spLocks/>
          </p:cNvSpPr>
          <p:nvPr/>
        </p:nvSpPr>
        <p:spPr>
          <a:xfrm>
            <a:off x="4353696" y="1492994"/>
            <a:ext cx="3726784" cy="4753404"/>
          </a:xfrm>
          <a:prstGeom prst="rect">
            <a:avLst/>
          </a:prstGeom>
          <a:noFill/>
          <a:ln>
            <a:solidFill>
              <a:schemeClr val="accent4">
                <a:lumMod val="75000"/>
              </a:schemeClr>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Diet, healthy</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Character, storyline, plot</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Child, illustration, animal, pictures, kid</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Twist, surprise, turn, unexpected</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Short, sweet, love, romantic</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Short, story, quick, read</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Reading, recommend, author, enjoy</a:t>
            </a:r>
            <a:br>
              <a:rPr lang="en-US" sz="1700" dirty="0">
                <a:solidFill>
                  <a:srgbClr val="000000"/>
                </a:solidFill>
                <a:latin typeface="Calibri" panose="020F0502020204030204" pitchFamily="34" charset="0"/>
                <a:cs typeface="Calibri" panose="020F0502020204030204" pitchFamily="34" charset="0"/>
              </a:rPr>
            </a:br>
            <a:endParaRPr lang="en-US" sz="1700" dirty="0">
              <a:latin typeface="Calibri" panose="020F0502020204030204" pitchFamily="34" charset="0"/>
              <a:cs typeface="Calibri" panose="020F0502020204030204" pitchFamily="34" charset="0"/>
            </a:endParaRPr>
          </a:p>
          <a:p>
            <a:pPr marL="186262" indent="0">
              <a:lnSpc>
                <a:spcPct val="114999"/>
              </a:lnSpc>
              <a:buNone/>
            </a:pPr>
            <a:r>
              <a:rPr lang="en-US" sz="1700" dirty="0">
                <a:solidFill>
                  <a:schemeClr val="accent6"/>
                </a:solidFill>
                <a:latin typeface="Calibri" panose="020F0502020204030204" pitchFamily="34" charset="0"/>
                <a:cs typeface="Calibri" panose="020F0502020204030204" pitchFamily="34" charset="0"/>
              </a:rPr>
              <a:t>Excellent </a:t>
            </a:r>
            <a:r>
              <a:rPr lang="en-US" sz="1700" dirty="0">
                <a:solidFill>
                  <a:schemeClr val="accent6"/>
                </a:solidFill>
                <a:latin typeface="+mn-lt"/>
                <a:cs typeface="Calibri" panose="020F0502020204030204" pitchFamily="34" charset="0"/>
              </a:rPr>
              <a:t>Rating</a:t>
            </a:r>
            <a:r>
              <a:rPr lang="en-US" sz="1700" dirty="0">
                <a:solidFill>
                  <a:schemeClr val="accent6"/>
                </a:solidFill>
                <a:latin typeface="Calibri" panose="020F0502020204030204" pitchFamily="34" charset="0"/>
                <a:cs typeface="Calibri" panose="020F0502020204030204" pitchFamily="34" charset="0"/>
              </a:rPr>
              <a:t> (5)</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Father, mother, heart, life</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Plot, storyline, character, development</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Twist, turn, surprise , guess</a:t>
            </a:r>
          </a:p>
          <a:p>
            <a:pPr marL="567252" indent="-380990">
              <a:lnSpc>
                <a:spcPct val="104999"/>
              </a:lnSpc>
              <a:buFont typeface="Arial" panose="020B0604020202020204" pitchFamily="34" charset="0"/>
              <a:buChar char="●"/>
            </a:pPr>
            <a:r>
              <a:rPr lang="en-US" sz="1700" dirty="0">
                <a:solidFill>
                  <a:schemeClr val="tx1"/>
                </a:solidFill>
                <a:latin typeface="+mn-lt"/>
                <a:ea typeface="+mn-ea"/>
                <a:cs typeface="+mn-cs"/>
              </a:rPr>
              <a:t>Paranormal, supernatural, ghost, romance</a:t>
            </a:r>
          </a:p>
        </p:txBody>
      </p:sp>
      <p:sp>
        <p:nvSpPr>
          <p:cNvPr id="6" name="Slide Number Placeholder 5">
            <a:extLst>
              <a:ext uri="{FF2B5EF4-FFF2-40B4-BE49-F238E27FC236}">
                <a16:creationId xmlns:a16="http://schemas.microsoft.com/office/drawing/2014/main" id="{E5DCF311-43AD-284F-A5C9-F42A88103E6D}"/>
              </a:ext>
            </a:extLst>
          </p:cNvPr>
          <p:cNvSpPr>
            <a:spLocks noGrp="1"/>
          </p:cNvSpPr>
          <p:nvPr>
            <p:ph type="sldNum"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2372422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4EFCA-80FF-AF26-7659-7D88816305C8}"/>
              </a:ext>
            </a:extLst>
          </p:cNvPr>
          <p:cNvSpPr>
            <a:spLocks noGrp="1"/>
          </p:cNvSpPr>
          <p:nvPr>
            <p:ph type="title"/>
          </p:nvPr>
        </p:nvSpPr>
        <p:spPr>
          <a:xfrm>
            <a:off x="365220" y="278491"/>
            <a:ext cx="11360800" cy="817600"/>
          </a:xfrm>
        </p:spPr>
        <p:txBody>
          <a:bodyPr>
            <a:noAutofit/>
          </a:bodyPr>
          <a:lstStyle/>
          <a:p>
            <a:r>
              <a:rPr lang="en-US" sz="3600" b="1" dirty="0"/>
              <a:t>Business Recommendations to Amazon – Topic Modeling</a:t>
            </a:r>
          </a:p>
        </p:txBody>
      </p:sp>
      <p:sp>
        <p:nvSpPr>
          <p:cNvPr id="3" name="Text Placeholder 2">
            <a:extLst>
              <a:ext uri="{FF2B5EF4-FFF2-40B4-BE49-F238E27FC236}">
                <a16:creationId xmlns:a16="http://schemas.microsoft.com/office/drawing/2014/main" id="{10D5FFB1-161A-3269-0C11-80545DF1C200}"/>
              </a:ext>
            </a:extLst>
          </p:cNvPr>
          <p:cNvSpPr>
            <a:spLocks noGrp="1"/>
          </p:cNvSpPr>
          <p:nvPr>
            <p:ph type="body" idx="1"/>
          </p:nvPr>
        </p:nvSpPr>
        <p:spPr>
          <a:xfrm>
            <a:off x="301611" y="882884"/>
            <a:ext cx="11360800" cy="5597139"/>
          </a:xfrm>
        </p:spPr>
        <p:txBody>
          <a:bodyPr>
            <a:normAutofit fontScale="55000" lnSpcReduction="20000"/>
          </a:bodyPr>
          <a:lstStyle/>
          <a:p>
            <a:pPr marL="567252" indent="-380990">
              <a:buSzPct val="100000"/>
            </a:pPr>
            <a:r>
              <a:rPr lang="en-US" dirty="0"/>
              <a:t>Improve the collection of recipe books, food books as form a large chunk of poor reviews and fair chunk of average reviews and good reviews</a:t>
            </a:r>
          </a:p>
          <a:p>
            <a:pPr marL="567252" indent="-380990">
              <a:buSzPct val="100000"/>
            </a:pPr>
            <a:r>
              <a:rPr lang="en-US" dirty="0"/>
              <a:t>Potentially remove unpopular authors or cuisines</a:t>
            </a:r>
          </a:p>
          <a:p>
            <a:pPr marL="567252" indent="-380990">
              <a:lnSpc>
                <a:spcPct val="114999"/>
              </a:lnSpc>
              <a:buSzPct val="100000"/>
            </a:pPr>
            <a:r>
              <a:rPr lang="en-US" dirty="0"/>
              <a:t>Ketogenic books talking about carbs, calories and sugar not a popular choice on Kindle, can remove them</a:t>
            </a:r>
          </a:p>
          <a:p>
            <a:pPr marL="567252" indent="-380990">
              <a:lnSpc>
                <a:spcPct val="114999"/>
              </a:lnSpc>
              <a:buSzPct val="100000"/>
            </a:pPr>
            <a:r>
              <a:rPr lang="en-US" dirty="0"/>
              <a:t>Focus on books that are part of a series, belong to a very likeable author or is trending over the internet</a:t>
            </a:r>
          </a:p>
          <a:p>
            <a:pPr marL="567252" indent="-380990">
              <a:lnSpc>
                <a:spcPct val="114999"/>
              </a:lnSpc>
            </a:pPr>
            <a:endParaRPr lang="en-US" b="1" dirty="0"/>
          </a:p>
          <a:p>
            <a:pPr marL="186262" indent="0">
              <a:lnSpc>
                <a:spcPct val="114999"/>
              </a:lnSpc>
              <a:buNone/>
            </a:pPr>
            <a:r>
              <a:rPr lang="en-US" b="1" dirty="0"/>
              <a:t>Market, promote and recommend the books in the following categories most :</a:t>
            </a:r>
          </a:p>
          <a:p>
            <a:pPr marL="186262" indent="0">
              <a:lnSpc>
                <a:spcPct val="114999"/>
              </a:lnSpc>
              <a:buNone/>
            </a:pPr>
            <a:br>
              <a:rPr lang="en-US" dirty="0"/>
            </a:br>
            <a:r>
              <a:rPr lang="en-US" dirty="0"/>
              <a:t>    1) Book about love, life and family</a:t>
            </a:r>
          </a:p>
          <a:p>
            <a:pPr marL="186262" indent="0">
              <a:lnSpc>
                <a:spcPct val="114999"/>
              </a:lnSpc>
              <a:buNone/>
            </a:pPr>
            <a:r>
              <a:rPr lang="en-US" dirty="0"/>
              <a:t>    2) Books with good storyline and character development, maybe popular Fiction Books.</a:t>
            </a:r>
          </a:p>
          <a:p>
            <a:pPr marL="186262" indent="0">
              <a:lnSpc>
                <a:spcPct val="114999"/>
              </a:lnSpc>
              <a:buNone/>
            </a:pPr>
            <a:r>
              <a:rPr lang="en-US" dirty="0"/>
              <a:t>    3) Books that offer twist, turns and surprises – thrillers</a:t>
            </a:r>
          </a:p>
          <a:p>
            <a:pPr marL="186262" indent="0">
              <a:lnSpc>
                <a:spcPct val="114999"/>
              </a:lnSpc>
              <a:buNone/>
            </a:pPr>
            <a:r>
              <a:rPr lang="en-US" dirty="0"/>
              <a:t>    4) Paranormal, supernatural and ghost-themed books</a:t>
            </a:r>
          </a:p>
          <a:p>
            <a:pPr marL="186262" indent="0">
              <a:lnSpc>
                <a:spcPct val="114999"/>
              </a:lnSpc>
              <a:buNone/>
            </a:pPr>
            <a:r>
              <a:rPr lang="en-US" dirty="0"/>
              <a:t>    5) Romantic books which are short, sweet and cute </a:t>
            </a:r>
          </a:p>
          <a:p>
            <a:pPr marL="186262" indent="0">
              <a:lnSpc>
                <a:spcPct val="114999"/>
              </a:lnSpc>
              <a:buNone/>
            </a:pPr>
            <a:r>
              <a:rPr lang="en-US" dirty="0"/>
              <a:t>    6) Books which have humor and are fun to read</a:t>
            </a:r>
          </a:p>
          <a:p>
            <a:pPr marL="186262" indent="0">
              <a:lnSpc>
                <a:spcPct val="114999"/>
              </a:lnSpc>
              <a:buNone/>
            </a:pPr>
            <a:r>
              <a:rPr lang="en-US" dirty="0"/>
              <a:t>    7) Well-paced books </a:t>
            </a:r>
          </a:p>
          <a:p>
            <a:pPr marL="186262" indent="0">
              <a:lnSpc>
                <a:spcPct val="114999"/>
              </a:lnSpc>
              <a:buNone/>
            </a:pPr>
            <a:r>
              <a:rPr lang="en-US" dirty="0"/>
              <a:t>    8) Page Turner books </a:t>
            </a:r>
          </a:p>
          <a:p>
            <a:pPr marL="186262" indent="0">
              <a:lnSpc>
                <a:spcPct val="114999"/>
              </a:lnSpc>
              <a:buNone/>
            </a:pPr>
            <a:r>
              <a:rPr lang="en-US" dirty="0"/>
              <a:t>    9) Books by </a:t>
            </a:r>
            <a:r>
              <a:rPr lang="en-US" dirty="0" err="1"/>
              <a:t>Takerra</a:t>
            </a:r>
            <a:r>
              <a:rPr lang="en-US" dirty="0"/>
              <a:t> Allen</a:t>
            </a:r>
          </a:p>
          <a:p>
            <a:pPr marL="186262" indent="0">
              <a:lnSpc>
                <a:spcPct val="114999"/>
              </a:lnSpc>
              <a:buNone/>
            </a:pPr>
            <a:r>
              <a:rPr lang="en-US" dirty="0"/>
              <a:t>  10) Paleo Diet Books</a:t>
            </a:r>
          </a:p>
          <a:p>
            <a:pPr marL="186262" indent="0">
              <a:lnSpc>
                <a:spcPct val="114999"/>
              </a:lnSpc>
              <a:buNone/>
            </a:pPr>
            <a:r>
              <a:rPr lang="en-US" dirty="0"/>
              <a:t>  11) Books that talks about markets, business &amp; customers</a:t>
            </a:r>
            <a:br>
              <a:rPr lang="en-US" dirty="0"/>
            </a:br>
            <a:r>
              <a:rPr lang="en-US" dirty="0"/>
              <a:t>  12) Books for children consisting of rhymes and illustrations</a:t>
            </a:r>
          </a:p>
          <a:p>
            <a:pPr marL="186262" indent="0">
              <a:lnSpc>
                <a:spcPct val="114999"/>
              </a:lnSpc>
              <a:buNone/>
            </a:pPr>
            <a:r>
              <a:rPr lang="en-US" dirty="0"/>
              <a:t>  13) Self-help books that talk about motivation, success and achievements</a:t>
            </a:r>
          </a:p>
          <a:p>
            <a:pPr marL="186262" indent="0">
              <a:lnSpc>
                <a:spcPct val="114999"/>
              </a:lnSpc>
              <a:buNone/>
            </a:pPr>
            <a:r>
              <a:rPr lang="en-US" dirty="0"/>
              <a:t>  14) Books talking about stocks, trading and options</a:t>
            </a:r>
          </a:p>
          <a:p>
            <a:pPr marL="186262" indent="0">
              <a:lnSpc>
                <a:spcPct val="114999"/>
              </a:lnSpc>
              <a:buNone/>
            </a:pPr>
            <a:r>
              <a:rPr lang="en-US" dirty="0"/>
              <a:t>  15) Animal books focusing on cats or dogs</a:t>
            </a:r>
          </a:p>
          <a:p>
            <a:pPr marL="186262" indent="0">
              <a:lnSpc>
                <a:spcPct val="114999"/>
              </a:lnSpc>
              <a:buNone/>
            </a:pPr>
            <a:r>
              <a:rPr lang="en-US" dirty="0"/>
              <a:t>  16) Gardening books</a:t>
            </a:r>
          </a:p>
          <a:p>
            <a:pPr marL="186262" indent="0">
              <a:lnSpc>
                <a:spcPct val="114999"/>
              </a:lnSpc>
              <a:buNone/>
            </a:pPr>
            <a:r>
              <a:rPr lang="en-US" dirty="0"/>
              <a:t>  17) Self-help books about positivity in life</a:t>
            </a:r>
          </a:p>
        </p:txBody>
      </p:sp>
      <p:pic>
        <p:nvPicPr>
          <p:cNvPr id="6" name="Picture 6" descr="A picture containing logo&#10;&#10;Description automatically generated">
            <a:extLst>
              <a:ext uri="{FF2B5EF4-FFF2-40B4-BE49-F238E27FC236}">
                <a16:creationId xmlns:a16="http://schemas.microsoft.com/office/drawing/2014/main" id="{727B0CCE-8D14-0F6A-1EF8-D4F7CBB50EE1}"/>
              </a:ext>
            </a:extLst>
          </p:cNvPr>
          <p:cNvPicPr>
            <a:picLocks noChangeAspect="1"/>
          </p:cNvPicPr>
          <p:nvPr/>
        </p:nvPicPr>
        <p:blipFill>
          <a:blip r:embed="rId2"/>
          <a:stretch>
            <a:fillRect/>
          </a:stretch>
        </p:blipFill>
        <p:spPr>
          <a:xfrm>
            <a:off x="7519109" y="3286104"/>
            <a:ext cx="1592015" cy="1592015"/>
          </a:xfrm>
          <a:prstGeom prst="rect">
            <a:avLst/>
          </a:prstGeom>
        </p:spPr>
      </p:pic>
      <p:pic>
        <p:nvPicPr>
          <p:cNvPr id="8" name="Picture 8">
            <a:extLst>
              <a:ext uri="{FF2B5EF4-FFF2-40B4-BE49-F238E27FC236}">
                <a16:creationId xmlns:a16="http://schemas.microsoft.com/office/drawing/2014/main" id="{C9D854CC-52D5-96CF-BD5C-25DA3F461516}"/>
              </a:ext>
            </a:extLst>
          </p:cNvPr>
          <p:cNvPicPr>
            <a:picLocks noChangeAspect="1"/>
          </p:cNvPicPr>
          <p:nvPr/>
        </p:nvPicPr>
        <p:blipFill>
          <a:blip r:embed="rId3"/>
          <a:stretch>
            <a:fillRect/>
          </a:stretch>
        </p:blipFill>
        <p:spPr>
          <a:xfrm>
            <a:off x="9158628" y="3240763"/>
            <a:ext cx="1008313" cy="1569343"/>
          </a:xfrm>
          <a:prstGeom prst="rect">
            <a:avLst/>
          </a:prstGeom>
        </p:spPr>
      </p:pic>
      <p:pic>
        <p:nvPicPr>
          <p:cNvPr id="9" name="Picture 9">
            <a:extLst>
              <a:ext uri="{FF2B5EF4-FFF2-40B4-BE49-F238E27FC236}">
                <a16:creationId xmlns:a16="http://schemas.microsoft.com/office/drawing/2014/main" id="{BE44D85E-248A-328F-97B9-46F34E151DDF}"/>
              </a:ext>
            </a:extLst>
          </p:cNvPr>
          <p:cNvPicPr>
            <a:picLocks noChangeAspect="1"/>
          </p:cNvPicPr>
          <p:nvPr/>
        </p:nvPicPr>
        <p:blipFill>
          <a:blip r:embed="rId4"/>
          <a:stretch>
            <a:fillRect/>
          </a:stretch>
        </p:blipFill>
        <p:spPr>
          <a:xfrm>
            <a:off x="10490752" y="3123052"/>
            <a:ext cx="1215737" cy="1804765"/>
          </a:xfrm>
          <a:prstGeom prst="rect">
            <a:avLst/>
          </a:prstGeom>
        </p:spPr>
      </p:pic>
      <p:pic>
        <p:nvPicPr>
          <p:cNvPr id="10" name="Picture 10" descr="Text&#10;&#10;Description automatically generated">
            <a:extLst>
              <a:ext uri="{FF2B5EF4-FFF2-40B4-BE49-F238E27FC236}">
                <a16:creationId xmlns:a16="http://schemas.microsoft.com/office/drawing/2014/main" id="{2A43090B-933E-4E60-2FE7-8FE5E04B89E5}"/>
              </a:ext>
            </a:extLst>
          </p:cNvPr>
          <p:cNvPicPr>
            <a:picLocks noChangeAspect="1"/>
          </p:cNvPicPr>
          <p:nvPr/>
        </p:nvPicPr>
        <p:blipFill>
          <a:blip r:embed="rId5"/>
          <a:stretch>
            <a:fillRect/>
          </a:stretch>
        </p:blipFill>
        <p:spPr>
          <a:xfrm>
            <a:off x="7782766" y="5100524"/>
            <a:ext cx="970241" cy="1439405"/>
          </a:xfrm>
          <a:prstGeom prst="rect">
            <a:avLst/>
          </a:prstGeom>
        </p:spPr>
      </p:pic>
      <p:pic>
        <p:nvPicPr>
          <p:cNvPr id="12" name="Picture 12">
            <a:extLst>
              <a:ext uri="{FF2B5EF4-FFF2-40B4-BE49-F238E27FC236}">
                <a16:creationId xmlns:a16="http://schemas.microsoft.com/office/drawing/2014/main" id="{8028473C-CA14-22F3-8E0D-CF393A9C55A5}"/>
              </a:ext>
            </a:extLst>
          </p:cNvPr>
          <p:cNvPicPr>
            <a:picLocks noChangeAspect="1"/>
          </p:cNvPicPr>
          <p:nvPr/>
        </p:nvPicPr>
        <p:blipFill>
          <a:blip r:embed="rId6"/>
          <a:stretch>
            <a:fillRect/>
          </a:stretch>
        </p:blipFill>
        <p:spPr>
          <a:xfrm>
            <a:off x="9105665" y="4973893"/>
            <a:ext cx="1038672" cy="1692669"/>
          </a:xfrm>
          <a:prstGeom prst="rect">
            <a:avLst/>
          </a:prstGeom>
        </p:spPr>
      </p:pic>
      <p:pic>
        <p:nvPicPr>
          <p:cNvPr id="13" name="Picture 13">
            <a:extLst>
              <a:ext uri="{FF2B5EF4-FFF2-40B4-BE49-F238E27FC236}">
                <a16:creationId xmlns:a16="http://schemas.microsoft.com/office/drawing/2014/main" id="{1FE2D2F6-F49C-6432-83C9-091A4797C923}"/>
              </a:ext>
            </a:extLst>
          </p:cNvPr>
          <p:cNvPicPr>
            <a:picLocks noChangeAspect="1"/>
          </p:cNvPicPr>
          <p:nvPr/>
        </p:nvPicPr>
        <p:blipFill>
          <a:blip r:embed="rId7"/>
          <a:stretch>
            <a:fillRect/>
          </a:stretch>
        </p:blipFill>
        <p:spPr>
          <a:xfrm>
            <a:off x="10376084" y="5108449"/>
            <a:ext cx="1331716" cy="1555803"/>
          </a:xfrm>
          <a:prstGeom prst="rect">
            <a:avLst/>
          </a:prstGeom>
        </p:spPr>
      </p:pic>
      <p:pic>
        <p:nvPicPr>
          <p:cNvPr id="14" name="Picture 14" descr="Map&#10;&#10;Description automatically generated">
            <a:extLst>
              <a:ext uri="{FF2B5EF4-FFF2-40B4-BE49-F238E27FC236}">
                <a16:creationId xmlns:a16="http://schemas.microsoft.com/office/drawing/2014/main" id="{E7988E04-44AA-0427-1245-847F7240BA99}"/>
              </a:ext>
            </a:extLst>
          </p:cNvPr>
          <p:cNvPicPr>
            <a:picLocks noChangeAspect="1"/>
          </p:cNvPicPr>
          <p:nvPr/>
        </p:nvPicPr>
        <p:blipFill>
          <a:blip r:embed="rId8"/>
          <a:stretch>
            <a:fillRect/>
          </a:stretch>
        </p:blipFill>
        <p:spPr>
          <a:xfrm>
            <a:off x="9040117" y="1840981"/>
            <a:ext cx="1245336" cy="1239039"/>
          </a:xfrm>
          <a:prstGeom prst="rect">
            <a:avLst/>
          </a:prstGeom>
        </p:spPr>
      </p:pic>
      <p:sp>
        <p:nvSpPr>
          <p:cNvPr id="5" name="Slide Number Placeholder 4">
            <a:extLst>
              <a:ext uri="{FF2B5EF4-FFF2-40B4-BE49-F238E27FC236}">
                <a16:creationId xmlns:a16="http://schemas.microsoft.com/office/drawing/2014/main" id="{E479C0DF-7B8D-6541-807B-7343B508EA0F}"/>
              </a:ext>
            </a:extLst>
          </p:cNvPr>
          <p:cNvSpPr>
            <a:spLocks noGrp="1"/>
          </p:cNvSpPr>
          <p:nvPr>
            <p:ph type="sldNum" idx="12"/>
          </p:nvPr>
        </p:nvSpPr>
        <p:spPr/>
        <p:txBody>
          <a:bodyPr/>
          <a:lstStyle/>
          <a:p>
            <a:fld id="{00000000-1234-1234-1234-123412341234}" type="slidenum">
              <a:rPr lang="en" smtClean="0"/>
              <a:pPr/>
              <a:t>15</a:t>
            </a:fld>
            <a:endParaRPr lang="en"/>
          </a:p>
        </p:txBody>
      </p:sp>
    </p:spTree>
    <p:extLst>
      <p:ext uri="{BB962C8B-B14F-4D97-AF65-F5344CB8AC3E}">
        <p14:creationId xmlns:p14="http://schemas.microsoft.com/office/powerpoint/2010/main" val="1827855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71CC44-C318-87DF-3F50-8024BF13B2CA}"/>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spcBef>
                <a:spcPct val="0"/>
              </a:spcBef>
            </a:pPr>
            <a:r>
              <a:rPr lang="en-US" sz="5400" dirty="0">
                <a:solidFill>
                  <a:schemeClr val="bg1">
                    <a:lumMod val="95000"/>
                    <a:lumOff val="5000"/>
                  </a:schemeClr>
                </a:solidFill>
              </a:rPr>
              <a:t>SENTIMENT ANALYSIS</a:t>
            </a:r>
          </a:p>
        </p:txBody>
      </p:sp>
      <p:sp>
        <p:nvSpPr>
          <p:cNvPr id="4" name="Slide Number Placeholder 3">
            <a:extLst>
              <a:ext uri="{FF2B5EF4-FFF2-40B4-BE49-F238E27FC236}">
                <a16:creationId xmlns:a16="http://schemas.microsoft.com/office/drawing/2014/main" id="{FFABE72C-39E4-484D-893D-C4F12829EAB4}"/>
              </a:ext>
            </a:extLst>
          </p:cNvPr>
          <p:cNvSpPr>
            <a:spLocks noGrp="1"/>
          </p:cNvSpPr>
          <p:nvPr>
            <p:ph type="sldNum" idx="12"/>
          </p:nvPr>
        </p:nvSpPr>
        <p:spPr>
          <a:xfrm>
            <a:off x="11000232" y="6108192"/>
            <a:ext cx="548640" cy="548640"/>
          </a:xfrm>
          <a:prstGeom prst="ellipse">
            <a:avLst/>
          </a:prstGeom>
          <a:solidFill>
            <a:srgbClr val="7F7F7F"/>
          </a:solidFill>
        </p:spPr>
        <p:txBody>
          <a:bodyPr vert="horz" lIns="91440" tIns="45720" rIns="91440" bIns="45720" rtlCol="0" anchor="ctr">
            <a:normAutofit/>
          </a:bodyPr>
          <a:lstStyle/>
          <a:p>
            <a:pPr algn="ctr" defTabSz="457200">
              <a:lnSpc>
                <a:spcPct val="90000"/>
              </a:lnSpc>
              <a:spcAft>
                <a:spcPts val="600"/>
              </a:spcAft>
            </a:pPr>
            <a:fld id="{00000000-1234-1234-1234-123412341234}" type="slidenum">
              <a:rPr lang="en-US" sz="1500">
                <a:solidFill>
                  <a:srgbClr val="FFFFFF"/>
                </a:solidFill>
              </a:rPr>
              <a:pPr algn="ctr" defTabSz="457200">
                <a:lnSpc>
                  <a:spcPct val="90000"/>
                </a:lnSpc>
                <a:spcAft>
                  <a:spcPts val="600"/>
                </a:spcAft>
              </a:pPr>
              <a:t>16</a:t>
            </a:fld>
            <a:endParaRPr lang="en-US" sz="1500">
              <a:solidFill>
                <a:srgbClr val="FFFFFF"/>
              </a:solidFill>
            </a:endParaRPr>
          </a:p>
        </p:txBody>
      </p:sp>
    </p:spTree>
    <p:extLst>
      <p:ext uri="{BB962C8B-B14F-4D97-AF65-F5344CB8AC3E}">
        <p14:creationId xmlns:p14="http://schemas.microsoft.com/office/powerpoint/2010/main" val="285445058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415601" y="85821"/>
            <a:ext cx="10646759" cy="689712"/>
          </a:xfrm>
        </p:spPr>
        <p:txBody>
          <a:bodyPr>
            <a:normAutofit fontScale="90000"/>
          </a:bodyPr>
          <a:lstStyle/>
          <a:p>
            <a:r>
              <a:rPr lang="en-US" b="1" dirty="0"/>
              <a:t>Sentiment Analysis – What, Why &amp; Where?</a:t>
            </a:r>
          </a:p>
        </p:txBody>
      </p:sp>
      <p:sp>
        <p:nvSpPr>
          <p:cNvPr id="8" name="TextBox 7">
            <a:extLst>
              <a:ext uri="{FF2B5EF4-FFF2-40B4-BE49-F238E27FC236}">
                <a16:creationId xmlns:a16="http://schemas.microsoft.com/office/drawing/2014/main" id="{8A2C6E86-9BA7-E1B9-EA07-671EE89FE388}"/>
              </a:ext>
            </a:extLst>
          </p:cNvPr>
          <p:cNvSpPr txBox="1"/>
          <p:nvPr/>
        </p:nvSpPr>
        <p:spPr>
          <a:xfrm>
            <a:off x="415601" y="936023"/>
            <a:ext cx="5135739" cy="307776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just"/>
            <a:r>
              <a:rPr lang="en-US" sz="1600" b="1" dirty="0">
                <a:solidFill>
                  <a:schemeClr val="accent1"/>
                </a:solidFill>
              </a:rPr>
              <a:t>WHAT?</a:t>
            </a:r>
          </a:p>
          <a:p>
            <a:pPr marL="228594" indent="-228594" algn="just">
              <a:buChar char="•"/>
            </a:pPr>
            <a:endParaRPr lang="en-US" sz="1600" dirty="0"/>
          </a:p>
          <a:p>
            <a:pPr marL="228594" indent="-228594" algn="just">
              <a:buChar char="•"/>
            </a:pPr>
            <a:r>
              <a:rPr lang="en-US" sz="1600" dirty="0"/>
              <a:t>Sentiment analysis is the process of detecting positive or negative sentiment in text. It’s often used by businesses to detect sentiment in social data, gauge brand reputation, and understand customers</a:t>
            </a:r>
          </a:p>
          <a:p>
            <a:pPr marL="228594" indent="-228594" algn="just">
              <a:buChar char="•"/>
            </a:pPr>
            <a:endParaRPr lang="en-US" sz="1600" dirty="0"/>
          </a:p>
          <a:p>
            <a:pPr marL="228594" indent="-228594" algn="just">
              <a:buChar char="•"/>
            </a:pPr>
            <a:r>
              <a:rPr lang="en-US" sz="1600" dirty="0"/>
              <a:t>There are multiple types of sentiment analysis:</a:t>
            </a:r>
          </a:p>
          <a:p>
            <a:pPr marL="1066773" lvl="4" indent="-457189" algn="just">
              <a:buAutoNum type="arabicPeriod"/>
            </a:pPr>
            <a:r>
              <a:rPr lang="en-US" sz="1600" dirty="0"/>
              <a:t>Graded Sentiment Analysis </a:t>
            </a:r>
          </a:p>
          <a:p>
            <a:pPr marL="1066773" lvl="4" indent="-457189" algn="just">
              <a:buAutoNum type="arabicPeriod"/>
            </a:pPr>
            <a:r>
              <a:rPr lang="en-US" sz="1600" dirty="0"/>
              <a:t>Emotion Detection</a:t>
            </a:r>
          </a:p>
          <a:p>
            <a:pPr marL="1066773" lvl="4" indent="-457189" algn="just">
              <a:buAutoNum type="arabicPeriod"/>
            </a:pPr>
            <a:r>
              <a:rPr lang="en-US" sz="1600" dirty="0"/>
              <a:t>Aspect-based Sentiment Analysis</a:t>
            </a:r>
          </a:p>
          <a:p>
            <a:pPr marL="1066773" lvl="4" indent="-457189" algn="just">
              <a:buAutoNum type="arabicPeriod"/>
            </a:pPr>
            <a:r>
              <a:rPr lang="en-US" sz="1600" dirty="0"/>
              <a:t>Multi-lingual sentiment analysis</a:t>
            </a:r>
          </a:p>
        </p:txBody>
      </p:sp>
      <p:sp>
        <p:nvSpPr>
          <p:cNvPr id="5" name="Slide Number Placeholder 4">
            <a:extLst>
              <a:ext uri="{FF2B5EF4-FFF2-40B4-BE49-F238E27FC236}">
                <a16:creationId xmlns:a16="http://schemas.microsoft.com/office/drawing/2014/main" id="{29BD117C-E632-C74C-84B7-FB0269E02ABD}"/>
              </a:ext>
            </a:extLst>
          </p:cNvPr>
          <p:cNvSpPr>
            <a:spLocks noGrp="1"/>
          </p:cNvSpPr>
          <p:nvPr>
            <p:ph type="sldNum" idx="12"/>
          </p:nvPr>
        </p:nvSpPr>
        <p:spPr/>
        <p:txBody>
          <a:bodyPr/>
          <a:lstStyle/>
          <a:p>
            <a:fld id="{00000000-1234-1234-1234-123412341234}" type="slidenum">
              <a:rPr lang="en" smtClean="0"/>
              <a:pPr/>
              <a:t>17</a:t>
            </a:fld>
            <a:endParaRPr lang="en"/>
          </a:p>
        </p:txBody>
      </p:sp>
      <p:sp>
        <p:nvSpPr>
          <p:cNvPr id="6" name="Rectangle 5">
            <a:extLst>
              <a:ext uri="{FF2B5EF4-FFF2-40B4-BE49-F238E27FC236}">
                <a16:creationId xmlns:a16="http://schemas.microsoft.com/office/drawing/2014/main" id="{90138ACA-9E93-FD49-AEC4-5BE95A657B35}"/>
              </a:ext>
            </a:extLst>
          </p:cNvPr>
          <p:cNvSpPr/>
          <p:nvPr/>
        </p:nvSpPr>
        <p:spPr>
          <a:xfrm>
            <a:off x="5932211" y="936023"/>
            <a:ext cx="6096000" cy="4031873"/>
          </a:xfrm>
          <a:prstGeom prst="rect">
            <a:avLst/>
          </a:prstGeom>
        </p:spPr>
        <p:txBody>
          <a:bodyPr>
            <a:spAutoFit/>
          </a:bodyPr>
          <a:lstStyle/>
          <a:p>
            <a:pPr algn="just"/>
            <a:r>
              <a:rPr lang="en-US" sz="1600" b="1" dirty="0">
                <a:solidFill>
                  <a:schemeClr val="accent1"/>
                </a:solidFill>
              </a:rPr>
              <a:t>WHY?</a:t>
            </a:r>
          </a:p>
          <a:p>
            <a:pPr algn="just"/>
            <a:endParaRPr lang="en-US" sz="1600" b="1" dirty="0">
              <a:solidFill>
                <a:schemeClr val="accent1"/>
              </a:solidFill>
            </a:endParaRPr>
          </a:p>
          <a:p>
            <a:pPr marL="380990" lvl="1" indent="-380990" algn="just">
              <a:buChar char="•"/>
            </a:pPr>
            <a:r>
              <a:rPr lang="en-US" sz="1600" dirty="0"/>
              <a:t>With the advent of social media, humans have begun expressing their thoughts and feelings more widely than ever before, and sentiment analysis can be essential to monitor and understand sentiment in all types of data</a:t>
            </a:r>
          </a:p>
          <a:p>
            <a:pPr marL="380990" lvl="1" indent="-380990" algn="just">
              <a:buChar char="•"/>
            </a:pPr>
            <a:r>
              <a:rPr lang="en-US" sz="1600" dirty="0"/>
              <a:t>From a business standpoint, analyzing customer feedback allows brands to learn customer response better at different stages of marketing, sales and product lifecycle. This in turn helps the businesses tailor products and services to meet the needs of the customer.</a:t>
            </a:r>
          </a:p>
          <a:p>
            <a:pPr marL="380990" lvl="1" indent="-380990" algn="just">
              <a:buChar char="•"/>
            </a:pPr>
            <a:endParaRPr lang="en-US" sz="1600" dirty="0"/>
          </a:p>
          <a:p>
            <a:pPr marL="0" lvl="1" algn="just"/>
            <a:r>
              <a:rPr lang="en-US" sz="1600" b="1" dirty="0">
                <a:solidFill>
                  <a:schemeClr val="accent1"/>
                </a:solidFill>
              </a:rPr>
              <a:t>WHERE?</a:t>
            </a:r>
          </a:p>
          <a:p>
            <a:pPr marL="0" lvl="1" algn="just"/>
            <a:endParaRPr lang="en-US" sz="1600" b="1" dirty="0">
              <a:solidFill>
                <a:schemeClr val="accent1"/>
              </a:solidFill>
            </a:endParaRPr>
          </a:p>
          <a:p>
            <a:pPr marL="380990" lvl="1" indent="-380990" algn="just">
              <a:buChar char="•"/>
            </a:pPr>
            <a:r>
              <a:rPr lang="en-US" sz="1600" dirty="0"/>
              <a:t>Text data is extensively available today, including social media, reviews (product, movie, services), etc.,</a:t>
            </a:r>
          </a:p>
        </p:txBody>
      </p:sp>
      <p:sp>
        <p:nvSpPr>
          <p:cNvPr id="7" name="Rectangle 6">
            <a:extLst>
              <a:ext uri="{FF2B5EF4-FFF2-40B4-BE49-F238E27FC236}">
                <a16:creationId xmlns:a16="http://schemas.microsoft.com/office/drawing/2014/main" id="{505683E5-DCF9-A543-B99B-8FD76FA5D3CA}"/>
              </a:ext>
            </a:extLst>
          </p:cNvPr>
          <p:cNvSpPr/>
          <p:nvPr/>
        </p:nvSpPr>
        <p:spPr>
          <a:xfrm>
            <a:off x="4938541" y="5407349"/>
            <a:ext cx="6553643" cy="1029256"/>
          </a:xfrm>
          <a:prstGeom prst="rect">
            <a:avLst/>
          </a:prstGeom>
        </p:spPr>
        <p:txBody>
          <a:bodyPr wrap="square">
            <a:spAutoFit/>
          </a:bodyPr>
          <a:lstStyle/>
          <a:p>
            <a:pPr algn="just">
              <a:lnSpc>
                <a:spcPct val="114999"/>
              </a:lnSpc>
              <a:buNone/>
            </a:pPr>
            <a:r>
              <a:rPr lang="en-US" b="1" dirty="0"/>
              <a:t>In this project, we perform graded sentiment analysis (binary and multi-class), with the intent to estimate customer review sentiment and generate insights to drive business decisions</a:t>
            </a:r>
          </a:p>
        </p:txBody>
      </p:sp>
      <p:pic>
        <p:nvPicPr>
          <p:cNvPr id="10" name="Picture 2" descr="How Machine Translation Can Support Multilingual Sentiment Analysis Projects">
            <a:extLst>
              <a:ext uri="{FF2B5EF4-FFF2-40B4-BE49-F238E27FC236}">
                <a16:creationId xmlns:a16="http://schemas.microsoft.com/office/drawing/2014/main" id="{B9BAD5D7-1A36-3443-A90C-E1B580285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23" y="4081406"/>
            <a:ext cx="4130567" cy="275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00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415601" y="28528"/>
            <a:ext cx="10646759" cy="689712"/>
          </a:xfrm>
        </p:spPr>
        <p:txBody>
          <a:bodyPr>
            <a:normAutofit fontScale="90000"/>
          </a:bodyPr>
          <a:lstStyle/>
          <a:p>
            <a:r>
              <a:rPr lang="en-US" b="1" dirty="0"/>
              <a:t>Approach towards Sentiment Analysis</a:t>
            </a:r>
          </a:p>
        </p:txBody>
      </p:sp>
      <p:sp>
        <p:nvSpPr>
          <p:cNvPr id="3" name="Text Placeholder 2">
            <a:extLst>
              <a:ext uri="{FF2B5EF4-FFF2-40B4-BE49-F238E27FC236}">
                <a16:creationId xmlns:a16="http://schemas.microsoft.com/office/drawing/2014/main" id="{B61EF88A-A687-F015-0080-787E46F7A5AB}"/>
              </a:ext>
            </a:extLst>
          </p:cNvPr>
          <p:cNvSpPr>
            <a:spLocks noGrp="1"/>
          </p:cNvSpPr>
          <p:nvPr>
            <p:ph type="body" idx="1"/>
          </p:nvPr>
        </p:nvSpPr>
        <p:spPr/>
        <p:txBody>
          <a:bodyPr/>
          <a:lstStyle/>
          <a:p>
            <a:pPr>
              <a:buNone/>
            </a:pPr>
            <a:endParaRPr lang="en-US"/>
          </a:p>
          <a:p>
            <a:pPr>
              <a:lnSpc>
                <a:spcPct val="114999"/>
              </a:lnSpc>
              <a:buNone/>
            </a:pPr>
            <a:endParaRPr lang="en-US"/>
          </a:p>
        </p:txBody>
      </p:sp>
      <p:sp>
        <p:nvSpPr>
          <p:cNvPr id="7" name="Text Placeholder 6">
            <a:extLst>
              <a:ext uri="{FF2B5EF4-FFF2-40B4-BE49-F238E27FC236}">
                <a16:creationId xmlns:a16="http://schemas.microsoft.com/office/drawing/2014/main" id="{0D07C50B-A2EC-88C0-B35D-4AEFFF5D7A36}"/>
              </a:ext>
            </a:extLst>
          </p:cNvPr>
          <p:cNvSpPr>
            <a:spLocks noGrp="1"/>
          </p:cNvSpPr>
          <p:nvPr>
            <p:ph type="body" idx="2"/>
          </p:nvPr>
        </p:nvSpPr>
        <p:spPr>
          <a:xfrm>
            <a:off x="4618848" y="1628334"/>
            <a:ext cx="3565133" cy="1865825"/>
          </a:xfrm>
          <a:ln>
            <a:solidFill>
              <a:schemeClr val="accent4">
                <a:lumMod val="75000"/>
              </a:schemeClr>
            </a:solidFill>
          </a:ln>
        </p:spPr>
        <p:txBody>
          <a:bodyPr>
            <a:normAutofit/>
          </a:bodyPr>
          <a:lstStyle/>
          <a:p>
            <a:pPr marL="186262" indent="0">
              <a:lnSpc>
                <a:spcPct val="114999"/>
              </a:lnSpc>
              <a:buNone/>
            </a:pPr>
            <a:r>
              <a:rPr lang="en-US" dirty="0">
                <a:solidFill>
                  <a:schemeClr val="tx2">
                    <a:lumMod val="75000"/>
                  </a:schemeClr>
                </a:solidFill>
              </a:rPr>
              <a:t>Binary Classification</a:t>
            </a:r>
            <a:endParaRPr lang="en-US" dirty="0"/>
          </a:p>
          <a:p>
            <a:pPr marL="567252" indent="-380990">
              <a:lnSpc>
                <a:spcPct val="114999"/>
              </a:lnSpc>
            </a:pPr>
            <a:r>
              <a:rPr lang="en-US" dirty="0"/>
              <a:t>Positive : Rating 4,5</a:t>
            </a:r>
          </a:p>
          <a:p>
            <a:pPr marL="567252" indent="-380990">
              <a:lnSpc>
                <a:spcPct val="114999"/>
              </a:lnSpc>
            </a:pPr>
            <a:r>
              <a:rPr lang="en-US" dirty="0">
                <a:solidFill>
                  <a:srgbClr val="000000"/>
                </a:solidFill>
              </a:rPr>
              <a:t>Negative : Rating 1,2</a:t>
            </a:r>
          </a:p>
          <a:p>
            <a:pPr marL="186262" indent="0">
              <a:lnSpc>
                <a:spcPct val="114999"/>
              </a:lnSpc>
              <a:buNone/>
            </a:pPr>
            <a:r>
              <a:rPr lang="en-US" sz="1400" dirty="0">
                <a:solidFill>
                  <a:srgbClr val="000000"/>
                </a:solidFill>
              </a:rPr>
              <a:t>Rating 3 is excluded for this analysis</a:t>
            </a:r>
            <a:endParaRPr lang="en-US" dirty="0"/>
          </a:p>
          <a:p>
            <a:pPr>
              <a:lnSpc>
                <a:spcPct val="114999"/>
              </a:lnSpc>
              <a:buFont typeface="Wingdings"/>
              <a:buChar char="ü"/>
            </a:pPr>
            <a:endParaRPr lang="en-US" dirty="0"/>
          </a:p>
        </p:txBody>
      </p:sp>
      <p:sp>
        <p:nvSpPr>
          <p:cNvPr id="8" name="TextBox 7">
            <a:extLst>
              <a:ext uri="{FF2B5EF4-FFF2-40B4-BE49-F238E27FC236}">
                <a16:creationId xmlns:a16="http://schemas.microsoft.com/office/drawing/2014/main" id="{8A2C6E86-9BA7-E1B9-EA07-671EE89FE388}"/>
              </a:ext>
            </a:extLst>
          </p:cNvPr>
          <p:cNvSpPr txBox="1"/>
          <p:nvPr/>
        </p:nvSpPr>
        <p:spPr>
          <a:xfrm>
            <a:off x="413723" y="875623"/>
            <a:ext cx="11408373"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228594" indent="-228594">
              <a:buChar char="•"/>
            </a:pPr>
            <a:r>
              <a:rPr lang="en-US" sz="1600"/>
              <a:t>Given that the reviews all have corresponding ratings, Supervised machine learning techniques have been employed to classify the text. We have adopted the below methodologies to implement this</a:t>
            </a:r>
          </a:p>
        </p:txBody>
      </p:sp>
      <p:sp>
        <p:nvSpPr>
          <p:cNvPr id="12" name="Text Placeholder 6">
            <a:extLst>
              <a:ext uri="{FF2B5EF4-FFF2-40B4-BE49-F238E27FC236}">
                <a16:creationId xmlns:a16="http://schemas.microsoft.com/office/drawing/2014/main" id="{C6F658C7-81E4-D725-A704-0FBF816C4822}"/>
              </a:ext>
            </a:extLst>
          </p:cNvPr>
          <p:cNvSpPr txBox="1">
            <a:spLocks/>
          </p:cNvSpPr>
          <p:nvPr/>
        </p:nvSpPr>
        <p:spPr>
          <a:xfrm>
            <a:off x="5475191" y="3819609"/>
            <a:ext cx="5753733" cy="2604908"/>
          </a:xfrm>
          <a:prstGeom prst="rect">
            <a:avLst/>
          </a:prstGeom>
          <a:noFill/>
          <a:ln>
            <a:solidFill>
              <a:schemeClr val="accent4">
                <a:lumMod val="75000"/>
              </a:schemeClr>
            </a:solid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186262" indent="0">
              <a:lnSpc>
                <a:spcPct val="114999"/>
              </a:lnSpc>
              <a:buNone/>
            </a:pPr>
            <a:r>
              <a:rPr lang="en-US" sz="1867" dirty="0">
                <a:solidFill>
                  <a:schemeClr val="tx2">
                    <a:lumMod val="75000"/>
                  </a:schemeClr>
                </a:solidFill>
              </a:rPr>
              <a:t>Modeling Techniques</a:t>
            </a:r>
          </a:p>
          <a:p>
            <a:pPr marL="567252" indent="-380990">
              <a:lnSpc>
                <a:spcPct val="114999"/>
              </a:lnSpc>
            </a:pPr>
            <a:r>
              <a:rPr lang="en-US" sz="1867" dirty="0"/>
              <a:t>Multinomial Naïve Bayes' Classification</a:t>
            </a:r>
          </a:p>
          <a:p>
            <a:pPr marL="567252" indent="-380990">
              <a:lnSpc>
                <a:spcPct val="114999"/>
              </a:lnSpc>
            </a:pPr>
            <a:r>
              <a:rPr lang="en-US" sz="1867" dirty="0"/>
              <a:t>Logistic Regression</a:t>
            </a:r>
          </a:p>
          <a:p>
            <a:pPr marL="567252" indent="-380990">
              <a:lnSpc>
                <a:spcPct val="114999"/>
              </a:lnSpc>
            </a:pPr>
            <a:r>
              <a:rPr lang="en-US" sz="1867" dirty="0"/>
              <a:t>Deep learning neural network (NN)</a:t>
            </a:r>
          </a:p>
          <a:p>
            <a:pPr marL="567252" indent="-380990">
              <a:lnSpc>
                <a:spcPct val="114999"/>
              </a:lnSpc>
            </a:pPr>
            <a:r>
              <a:rPr lang="en-US" sz="1867" dirty="0"/>
              <a:t>Simple Recurring NN (RNN)</a:t>
            </a:r>
          </a:p>
          <a:p>
            <a:pPr marL="567252" indent="-380990">
              <a:lnSpc>
                <a:spcPct val="114999"/>
              </a:lnSpc>
            </a:pPr>
            <a:r>
              <a:rPr lang="en-US" sz="1867" dirty="0"/>
              <a:t>Long short-term memory (LSTM)</a:t>
            </a:r>
          </a:p>
          <a:p>
            <a:pPr marL="567252" indent="-380990">
              <a:lnSpc>
                <a:spcPct val="114999"/>
              </a:lnSpc>
            </a:pPr>
            <a:r>
              <a:rPr lang="en-US" sz="1867" dirty="0"/>
              <a:t>1-dimensional Convolutional NN (CNN)</a:t>
            </a:r>
          </a:p>
        </p:txBody>
      </p:sp>
      <p:sp>
        <p:nvSpPr>
          <p:cNvPr id="15" name="Text Placeholder 6">
            <a:extLst>
              <a:ext uri="{FF2B5EF4-FFF2-40B4-BE49-F238E27FC236}">
                <a16:creationId xmlns:a16="http://schemas.microsoft.com/office/drawing/2014/main" id="{4F99D4AA-C64C-E13B-0CFD-F1393CB1E791}"/>
              </a:ext>
            </a:extLst>
          </p:cNvPr>
          <p:cNvSpPr txBox="1">
            <a:spLocks/>
          </p:cNvSpPr>
          <p:nvPr/>
        </p:nvSpPr>
        <p:spPr>
          <a:xfrm>
            <a:off x="8351311" y="1631008"/>
            <a:ext cx="3565133" cy="1865825"/>
          </a:xfrm>
          <a:prstGeom prst="rect">
            <a:avLst/>
          </a:prstGeom>
          <a:noFill/>
          <a:ln>
            <a:solidFill>
              <a:schemeClr val="accent4">
                <a:lumMod val="75000"/>
              </a:schemeClr>
            </a:solid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2pPr>
            <a:lvl3pPr marL="1371600" marR="0" lvl="2"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3pPr>
            <a:lvl4pPr marL="1828800" marR="0" lvl="3"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4pPr>
            <a:lvl5pPr marL="2286000" marR="0" lvl="4"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5pPr>
            <a:lvl6pPr marL="2743200" marR="0" lvl="5"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6pPr>
            <a:lvl7pPr marL="3200400" marR="0" lvl="6"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7pPr>
            <a:lvl8pPr marL="3657600" marR="0" lvl="7"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8pPr>
            <a:lvl9pPr marL="4114800" marR="0" lvl="8" indent="-304800" algn="l" rtl="0">
              <a:lnSpc>
                <a:spcPct val="115000"/>
              </a:lnSpc>
              <a:spcBef>
                <a:spcPts val="0"/>
              </a:spcBef>
              <a:spcAft>
                <a:spcPts val="0"/>
              </a:spcAft>
              <a:buClr>
                <a:schemeClr val="dk1"/>
              </a:buClr>
              <a:buSzPts val="1200"/>
              <a:buFont typeface="Old Standard TT"/>
              <a:buChar char="■"/>
              <a:defRPr sz="1200" b="0" i="0" u="none" strike="noStrike" cap="none">
                <a:solidFill>
                  <a:schemeClr val="dk1"/>
                </a:solidFill>
                <a:latin typeface="Old Standard TT"/>
                <a:ea typeface="Old Standard TT"/>
                <a:cs typeface="Old Standard TT"/>
                <a:sym typeface="Old Standard TT"/>
              </a:defRPr>
            </a:lvl9pPr>
          </a:lstStyle>
          <a:p>
            <a:pPr marL="0" indent="0">
              <a:lnSpc>
                <a:spcPct val="100000"/>
              </a:lnSpc>
              <a:buNone/>
            </a:pPr>
            <a:r>
              <a:rPr lang="en-US" sz="1867" dirty="0">
                <a:solidFill>
                  <a:schemeClr val="tx2">
                    <a:lumMod val="75000"/>
                  </a:schemeClr>
                </a:solidFill>
              </a:rPr>
              <a:t>Multi-class</a:t>
            </a:r>
            <a:r>
              <a:rPr lang="en-US" sz="1867" dirty="0">
                <a:solidFill>
                  <a:srgbClr val="1D7D74"/>
                </a:solidFill>
              </a:rPr>
              <a:t> </a:t>
            </a:r>
            <a:r>
              <a:rPr lang="en-US" sz="1867" dirty="0">
                <a:solidFill>
                  <a:schemeClr val="tx2">
                    <a:lumMod val="75000"/>
                  </a:schemeClr>
                </a:solidFill>
              </a:rPr>
              <a:t>Classification</a:t>
            </a:r>
            <a:r>
              <a:rPr lang="en-US" sz="1867" dirty="0"/>
              <a:t> </a:t>
            </a:r>
          </a:p>
          <a:p>
            <a:pPr marL="0" indent="0">
              <a:lnSpc>
                <a:spcPct val="100000"/>
              </a:lnSpc>
              <a:buNone/>
            </a:pPr>
            <a:endParaRPr lang="en-US" sz="1867" dirty="0"/>
          </a:p>
          <a:p>
            <a:pPr marL="380990" indent="-380990">
              <a:lnSpc>
                <a:spcPct val="100000"/>
              </a:lnSpc>
              <a:buFont typeface="Arial,Sans-Serif"/>
              <a:buChar char="•"/>
            </a:pPr>
            <a:r>
              <a:rPr lang="en-US" sz="1867" dirty="0"/>
              <a:t>Positive : Rating 4,5 </a:t>
            </a:r>
          </a:p>
          <a:p>
            <a:pPr marL="380990" indent="-380990">
              <a:lnSpc>
                <a:spcPct val="100000"/>
              </a:lnSpc>
              <a:buFont typeface="Arial,Sans-Serif"/>
              <a:buChar char="•"/>
            </a:pPr>
            <a:r>
              <a:rPr lang="en-US" sz="1867" dirty="0"/>
              <a:t>Negative : Rating 1,2 </a:t>
            </a:r>
          </a:p>
          <a:p>
            <a:pPr marL="380990" indent="-380990">
              <a:lnSpc>
                <a:spcPct val="100000"/>
              </a:lnSpc>
              <a:buFont typeface="Arial,Sans-Serif"/>
              <a:buChar char="•"/>
            </a:pPr>
            <a:r>
              <a:rPr lang="en-US" sz="1867" dirty="0"/>
              <a:t>Neutral : Rating 3</a:t>
            </a:r>
          </a:p>
        </p:txBody>
      </p:sp>
      <p:pic>
        <p:nvPicPr>
          <p:cNvPr id="4" name="Picture 5" descr="Chart&#10;&#10;Description automatically generated">
            <a:extLst>
              <a:ext uri="{FF2B5EF4-FFF2-40B4-BE49-F238E27FC236}">
                <a16:creationId xmlns:a16="http://schemas.microsoft.com/office/drawing/2014/main" id="{E21BFB04-1B24-1575-AB61-F3A2B8D1A809}"/>
              </a:ext>
            </a:extLst>
          </p:cNvPr>
          <p:cNvPicPr>
            <a:picLocks noChangeAspect="1"/>
          </p:cNvPicPr>
          <p:nvPr/>
        </p:nvPicPr>
        <p:blipFill>
          <a:blip r:embed="rId2"/>
          <a:stretch>
            <a:fillRect/>
          </a:stretch>
        </p:blipFill>
        <p:spPr>
          <a:xfrm>
            <a:off x="499200" y="2558837"/>
            <a:ext cx="3657600" cy="2508329"/>
          </a:xfrm>
          <a:prstGeom prst="rect">
            <a:avLst/>
          </a:prstGeom>
        </p:spPr>
      </p:pic>
      <p:sp>
        <p:nvSpPr>
          <p:cNvPr id="6" name="Slide Number Placeholder 5">
            <a:extLst>
              <a:ext uri="{FF2B5EF4-FFF2-40B4-BE49-F238E27FC236}">
                <a16:creationId xmlns:a16="http://schemas.microsoft.com/office/drawing/2014/main" id="{D1B64489-0B3C-624D-A422-B213EFE97FB6}"/>
              </a:ext>
            </a:extLst>
          </p:cNvPr>
          <p:cNvSpPr>
            <a:spLocks noGrp="1"/>
          </p:cNvSpPr>
          <p:nvPr>
            <p:ph type="sldNum" idx="12"/>
          </p:nvPr>
        </p:nvSpPr>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907180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415601" y="28528"/>
            <a:ext cx="10646759" cy="689712"/>
          </a:xfrm>
        </p:spPr>
        <p:txBody>
          <a:bodyPr>
            <a:normAutofit fontScale="90000"/>
          </a:bodyPr>
          <a:lstStyle/>
          <a:p>
            <a:r>
              <a:rPr lang="en-US" b="1" dirty="0"/>
              <a:t>Text pre-processing</a:t>
            </a:r>
          </a:p>
        </p:txBody>
      </p:sp>
      <p:graphicFrame>
        <p:nvGraphicFramePr>
          <p:cNvPr id="3" name="Diagram 2">
            <a:extLst>
              <a:ext uri="{FF2B5EF4-FFF2-40B4-BE49-F238E27FC236}">
                <a16:creationId xmlns:a16="http://schemas.microsoft.com/office/drawing/2014/main" id="{879C660D-E677-A548-A50D-FF7FA62CF4E3}"/>
              </a:ext>
            </a:extLst>
          </p:cNvPr>
          <p:cNvGraphicFramePr/>
          <p:nvPr>
            <p:extLst>
              <p:ext uri="{D42A27DB-BD31-4B8C-83A1-F6EECF244321}">
                <p14:modId xmlns:p14="http://schemas.microsoft.com/office/powerpoint/2010/main" val="3260986710"/>
              </p:ext>
            </p:extLst>
          </p:nvPr>
        </p:nvGraphicFramePr>
        <p:xfrm>
          <a:off x="1123785" y="910497"/>
          <a:ext cx="846372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4303CFBD-E4CC-2B4E-A7CF-C532A6343647}"/>
              </a:ext>
            </a:extLst>
          </p:cNvPr>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2970638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64"/>
        <p:cNvGrpSpPr/>
        <p:nvPr/>
      </p:nvGrpSpPr>
      <p:grpSpPr>
        <a:xfrm>
          <a:off x="0" y="0"/>
          <a:ext cx="0" cy="0"/>
          <a:chOff x="0" y="0"/>
          <a:chExt cx="0" cy="0"/>
        </a:xfrm>
      </p:grpSpPr>
      <p:sp>
        <p:nvSpPr>
          <p:cNvPr id="71" name="Freeform: Shape 70">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Google Shape;65;p14"/>
          <p:cNvSpPr txBox="1">
            <a:spLocks noGrp="1"/>
          </p:cNvSpPr>
          <p:nvPr>
            <p:ph type="title"/>
          </p:nvPr>
        </p:nvSpPr>
        <p:spPr>
          <a:xfrm>
            <a:off x="2311147" y="365760"/>
            <a:ext cx="7569706" cy="1288238"/>
          </a:xfrm>
          <a:prstGeom prst="rect">
            <a:avLst/>
          </a:prstGeom>
        </p:spPr>
        <p:txBody>
          <a:bodyPr spcFirstLastPara="1" vert="horz" lIns="91440" tIns="45720" rIns="91440" bIns="45720" rtlCol="0" anchor="ctr" anchorCtr="0">
            <a:normAutofit/>
          </a:bodyPr>
          <a:lstStyle/>
          <a:p>
            <a:pPr algn="ctr">
              <a:spcBef>
                <a:spcPct val="0"/>
              </a:spcBef>
            </a:pPr>
            <a:r>
              <a:rPr lang="en-US" b="1" kern="1200" dirty="0">
                <a:solidFill>
                  <a:schemeClr val="tx1"/>
                </a:solidFill>
                <a:latin typeface="+mj-lt"/>
                <a:ea typeface="+mj-ea"/>
                <a:cs typeface="+mj-cs"/>
              </a:rPr>
              <a:t>Problem Statement</a:t>
            </a:r>
          </a:p>
        </p:txBody>
      </p:sp>
      <p:sp>
        <p:nvSpPr>
          <p:cNvPr id="66" name="Google Shape;66;p14"/>
          <p:cNvSpPr txBox="1">
            <a:spLocks noGrp="1"/>
          </p:cNvSpPr>
          <p:nvPr>
            <p:ph type="body" idx="1"/>
          </p:nvPr>
        </p:nvSpPr>
        <p:spPr>
          <a:xfrm>
            <a:off x="2165569" y="1956816"/>
            <a:ext cx="7860863" cy="4024884"/>
          </a:xfrm>
          <a:prstGeom prst="rect">
            <a:avLst/>
          </a:prstGeom>
        </p:spPr>
        <p:txBody>
          <a:bodyPr spcFirstLastPara="1" vert="horz" lIns="91440" tIns="45720" rIns="91440" bIns="45720" rtlCol="0" anchor="t" anchorCtr="0">
            <a:normAutofit/>
          </a:bodyPr>
          <a:lstStyle/>
          <a:p>
            <a:pPr marL="380990" indent="-228600" algn="just">
              <a:spcAft>
                <a:spcPts val="1600"/>
              </a:spcAft>
              <a:buFont typeface="Arial" panose="020B0604020202020204" pitchFamily="34" charset="0"/>
              <a:buChar char="•"/>
            </a:pPr>
            <a:r>
              <a:rPr lang="en-US" sz="1700" dirty="0"/>
              <a:t>The Amazon Kindle reviews dataset is studied using machine learning models to extract key insights</a:t>
            </a:r>
          </a:p>
          <a:p>
            <a:pPr marL="380990" indent="-228600" algn="just">
              <a:spcAft>
                <a:spcPts val="800"/>
              </a:spcAft>
              <a:buFont typeface="Arial" panose="020B0604020202020204" pitchFamily="34" charset="0"/>
              <a:buChar char="•"/>
            </a:pPr>
            <a:r>
              <a:rPr lang="en-US" sz="1700" dirty="0"/>
              <a:t>In this project, we leverage the user reviews data to perform text analysis exploring the following:</a:t>
            </a:r>
          </a:p>
          <a:p>
            <a:pPr marL="990575" lvl="1" indent="-228600" algn="just">
              <a:spcAft>
                <a:spcPts val="800"/>
              </a:spcAft>
              <a:buFont typeface="Arial" panose="020B0604020202020204" pitchFamily="34" charset="0"/>
              <a:buChar char="•"/>
            </a:pPr>
            <a:r>
              <a:rPr lang="en-US" sz="1700" dirty="0"/>
              <a:t>Topic modeling: To generate key themes user reviews include, how they are rated and </a:t>
            </a:r>
          </a:p>
          <a:p>
            <a:pPr marL="990575" lvl="1" indent="-228600" algn="just">
              <a:spcAft>
                <a:spcPts val="800"/>
              </a:spcAft>
              <a:buFont typeface="Arial" panose="020B0604020202020204" pitchFamily="34" charset="0"/>
              <a:buChar char="•"/>
            </a:pPr>
            <a:r>
              <a:rPr lang="en-US" sz="1700" dirty="0"/>
              <a:t>Sentiment Analysis: To Analyze the sentiment of reviews and classify them further into positive, negative and neutral classes</a:t>
            </a:r>
          </a:p>
          <a:p>
            <a:pPr marL="567252" lvl="1" indent="-228600" algn="just">
              <a:spcAft>
                <a:spcPts val="800"/>
              </a:spcAft>
              <a:buFont typeface="Arial" panose="020B0604020202020204" pitchFamily="34" charset="0"/>
              <a:buChar char="•"/>
            </a:pPr>
            <a:endParaRPr lang="en-US" sz="1700" dirty="0"/>
          </a:p>
          <a:p>
            <a:pPr marL="380990" indent="-228600" algn="just">
              <a:spcAft>
                <a:spcPts val="1600"/>
              </a:spcAft>
              <a:buFont typeface="Arial" panose="020B0604020202020204" pitchFamily="34" charset="0"/>
              <a:buChar char="•"/>
            </a:pPr>
            <a:r>
              <a:rPr lang="en-US" sz="1700" dirty="0"/>
              <a:t>The </a:t>
            </a:r>
            <a:r>
              <a:rPr lang="en-US" sz="1700" dirty="0">
                <a:solidFill>
                  <a:schemeClr val="tx1">
                    <a:lumMod val="85000"/>
                  </a:schemeClr>
                </a:solidFill>
                <a:hlinkClick r:id="rId3">
                  <a:extLst>
                    <a:ext uri="{A12FA001-AC4F-418D-AE19-62706E023703}">
                      <ahyp:hlinkClr xmlns:ahyp="http://schemas.microsoft.com/office/drawing/2018/hyperlinkcolor" val="tx"/>
                    </a:ext>
                  </a:extLst>
                </a:hlinkClick>
              </a:rPr>
              <a:t>Kindle reviews dataset</a:t>
            </a:r>
            <a:r>
              <a:rPr lang="en-US" sz="1700" dirty="0"/>
              <a:t> with over 980K reviews is used after being filtered to about 115K of the most recent reviews to keep analysis accurate to current trends</a:t>
            </a:r>
          </a:p>
        </p:txBody>
      </p:sp>
      <p:sp>
        <p:nvSpPr>
          <p:cNvPr id="3" name="Slide Number Placeholder 2">
            <a:extLst>
              <a:ext uri="{FF2B5EF4-FFF2-40B4-BE49-F238E27FC236}">
                <a16:creationId xmlns:a16="http://schemas.microsoft.com/office/drawing/2014/main" id="{51AA1D03-053C-EE4D-8BC0-72FD81A1BE1E}"/>
              </a:ext>
            </a:extLst>
          </p:cNvPr>
          <p:cNvSpPr>
            <a:spLocks noGrp="1"/>
          </p:cNvSpPr>
          <p:nvPr>
            <p:ph type="sldNum" idx="12"/>
          </p:nvPr>
        </p:nvSpPr>
        <p:spPr>
          <a:xfrm>
            <a:off x="11263713" y="6108192"/>
            <a:ext cx="548640" cy="548640"/>
          </a:xfrm>
          <a:prstGeom prst="ellipse">
            <a:avLst/>
          </a:prstGeom>
          <a:solidFill>
            <a:srgbClr val="808080"/>
          </a:solidFill>
        </p:spPr>
        <p:txBody>
          <a:bodyPr vert="horz" lIns="91440" tIns="45720" rIns="91440" bIns="45720" rtlCol="0" anchor="ctr">
            <a:normAutofit/>
          </a:bodyPr>
          <a:lstStyle/>
          <a:p>
            <a:pPr algn="ctr">
              <a:lnSpc>
                <a:spcPct val="90000"/>
              </a:lnSpc>
              <a:spcAft>
                <a:spcPts val="600"/>
              </a:spcAft>
            </a:pPr>
            <a:fld id="{00000000-1234-1234-1234-123412341234}" type="slidenum">
              <a:rPr lang="en-US" sz="1500">
                <a:solidFill>
                  <a:srgbClr val="FFFFFF"/>
                </a:solidFill>
              </a:rPr>
              <a:pPr algn="ctr">
                <a:lnSpc>
                  <a:spcPct val="90000"/>
                </a:lnSpc>
                <a:spcAft>
                  <a:spcPts val="600"/>
                </a:spcAft>
              </a:pPr>
              <a:t>2</a:t>
            </a:fld>
            <a:endParaRPr lang="en-US" sz="1500">
              <a:solidFill>
                <a:srgbClr val="FFFFFF"/>
              </a:solidFill>
            </a:endParaRPr>
          </a:p>
        </p:txBody>
      </p:sp>
    </p:spTree>
    <p:extLst>
      <p:ext uri="{BB962C8B-B14F-4D97-AF65-F5344CB8AC3E}">
        <p14:creationId xmlns:p14="http://schemas.microsoft.com/office/powerpoint/2010/main" val="2218740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801099" y="1396289"/>
            <a:ext cx="4399093" cy="1325564"/>
          </a:xfrm>
        </p:spPr>
        <p:txBody>
          <a:bodyPr spcFirstLastPara="1" vert="horz" lIns="91440" tIns="45720" rIns="91440" bIns="45720" rtlCol="0" anchor="ctr" anchorCtr="0">
            <a:normAutofit/>
          </a:bodyPr>
          <a:lstStyle/>
          <a:p>
            <a:pPr>
              <a:spcBef>
                <a:spcPct val="0"/>
              </a:spcBef>
            </a:pPr>
            <a:r>
              <a:rPr lang="en-US" sz="4100"/>
              <a:t>Multinomial Naïve Bayes' Classification</a:t>
            </a:r>
          </a:p>
        </p:txBody>
      </p:sp>
      <p:sp>
        <p:nvSpPr>
          <p:cNvPr id="8" name="TextBox 7">
            <a:extLst>
              <a:ext uri="{FF2B5EF4-FFF2-40B4-BE49-F238E27FC236}">
                <a16:creationId xmlns:a16="http://schemas.microsoft.com/office/drawing/2014/main" id="{8A2C6E86-9BA7-E1B9-EA07-671EE89FE388}"/>
              </a:ext>
            </a:extLst>
          </p:cNvPr>
          <p:cNvSpPr txBox="1"/>
          <p:nvPr/>
        </p:nvSpPr>
        <p:spPr>
          <a:xfrm>
            <a:off x="805544" y="2871982"/>
            <a:ext cx="4399093" cy="3181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594" indent="-228600" algn="just">
              <a:lnSpc>
                <a:spcPct val="90000"/>
              </a:lnSpc>
              <a:spcAft>
                <a:spcPts val="800"/>
              </a:spcAft>
              <a:buFont typeface="Arial" panose="020B0604020202020204" pitchFamily="34" charset="0"/>
              <a:buChar char="•"/>
            </a:pPr>
            <a:r>
              <a:rPr lang="en-US" dirty="0"/>
              <a:t>Multinomial Naive Bayes algorithm is a probabilistic learning method based on the Bayes theorem </a:t>
            </a:r>
          </a:p>
          <a:p>
            <a:pPr marL="228594" indent="-228600" algn="just">
              <a:lnSpc>
                <a:spcPct val="90000"/>
              </a:lnSpc>
              <a:spcAft>
                <a:spcPts val="800"/>
              </a:spcAft>
              <a:buFont typeface="Arial" panose="020B0604020202020204" pitchFamily="34" charset="0"/>
              <a:buChar char="•"/>
            </a:pPr>
            <a:r>
              <a:rPr lang="en-US" dirty="0"/>
              <a:t>It predicts the tag of a text by calculating the probability of each tag in the sample and then returns the tag with the highest probability</a:t>
            </a:r>
          </a:p>
          <a:p>
            <a:pPr marL="228594" indent="-228600" algn="just">
              <a:lnSpc>
                <a:spcPct val="90000"/>
              </a:lnSpc>
              <a:spcAft>
                <a:spcPts val="800"/>
              </a:spcAft>
              <a:buFont typeface="Arial" panose="020B0604020202020204" pitchFamily="34" charset="0"/>
              <a:buChar char="•"/>
            </a:pPr>
            <a:r>
              <a:rPr lang="en-US" dirty="0"/>
              <a:t>We have used this as a baseline model since it is simple and easy to implement</a:t>
            </a:r>
          </a:p>
        </p:txBody>
      </p:sp>
      <p:sp>
        <p:nvSpPr>
          <p:cNvPr id="75" name="Freeform: Shape 74">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Building Naive Bayes Classifier from Scratch to Perform Sentiment Analysis">
            <a:extLst>
              <a:ext uri="{FF2B5EF4-FFF2-40B4-BE49-F238E27FC236}">
                <a16:creationId xmlns:a16="http://schemas.microsoft.com/office/drawing/2014/main" id="{3B58D5E5-5754-C44C-8460-4B73483BAC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11759" y="599325"/>
            <a:ext cx="3373756" cy="27411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xt classification using Naive Bayes classifier">
            <a:extLst>
              <a:ext uri="{FF2B5EF4-FFF2-40B4-BE49-F238E27FC236}">
                <a16:creationId xmlns:a16="http://schemas.microsoft.com/office/drawing/2014/main" id="{2A8B3EFB-2154-C646-83A3-76CDAFBEDD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87613" y="3714773"/>
            <a:ext cx="4622052" cy="25883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3D4ECCB-2C7C-EA44-B2FB-70B9C9793B05}"/>
              </a:ext>
            </a:extLst>
          </p:cNvPr>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260977672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801097" y="343601"/>
            <a:ext cx="4399093" cy="1325564"/>
          </a:xfrm>
        </p:spPr>
        <p:txBody>
          <a:bodyPr spcFirstLastPara="1" vert="horz" lIns="91440" tIns="45720" rIns="91440" bIns="45720" rtlCol="0" anchor="ctr" anchorCtr="0">
            <a:normAutofit/>
          </a:bodyPr>
          <a:lstStyle/>
          <a:p>
            <a:pPr>
              <a:spcBef>
                <a:spcPct val="0"/>
              </a:spcBef>
            </a:pPr>
            <a:r>
              <a:rPr lang="en-US" sz="4100" dirty="0"/>
              <a:t>Logistic Regression</a:t>
            </a:r>
          </a:p>
        </p:txBody>
      </p:sp>
      <p:sp>
        <p:nvSpPr>
          <p:cNvPr id="8" name="TextBox 7">
            <a:extLst>
              <a:ext uri="{FF2B5EF4-FFF2-40B4-BE49-F238E27FC236}">
                <a16:creationId xmlns:a16="http://schemas.microsoft.com/office/drawing/2014/main" id="{8A2C6E86-9BA7-E1B9-EA07-671EE89FE388}"/>
              </a:ext>
            </a:extLst>
          </p:cNvPr>
          <p:cNvSpPr txBox="1"/>
          <p:nvPr/>
        </p:nvSpPr>
        <p:spPr>
          <a:xfrm>
            <a:off x="801098" y="1669165"/>
            <a:ext cx="4399093" cy="3181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28594" indent="-228594" algn="just">
              <a:buChar char="•"/>
            </a:pPr>
            <a:r>
              <a:rPr lang="en-US" sz="1700" dirty="0"/>
              <a:t>This method is used for classification and models the probability of response variable given independent variables using a logistic function</a:t>
            </a:r>
          </a:p>
          <a:p>
            <a:pPr marL="228594" indent="-228594" algn="just">
              <a:buChar char="•"/>
            </a:pPr>
            <a:r>
              <a:rPr lang="en-US" sz="1700" dirty="0"/>
              <a:t>We use both binary and multiple logistic regression models in our analysis</a:t>
            </a:r>
          </a:p>
          <a:p>
            <a:pPr algn="just"/>
            <a:endParaRPr lang="en-US" sz="1700" dirty="0"/>
          </a:p>
          <a:p>
            <a:pPr marL="228594" indent="-228594" algn="just">
              <a:buChar char="•"/>
            </a:pPr>
            <a:r>
              <a:rPr lang="en-US" sz="1700" b="1" dirty="0"/>
              <a:t>Multinomial logistic regression (MLR)</a:t>
            </a:r>
            <a:r>
              <a:rPr lang="en-US" sz="1700" dirty="0"/>
              <a:t> is an extension of logistic regression that adds native support for multi-class classification problems.</a:t>
            </a:r>
          </a:p>
          <a:p>
            <a:pPr marL="228594" indent="-228594" algn="just">
              <a:buChar char="•"/>
            </a:pPr>
            <a:r>
              <a:rPr lang="en-US" sz="1700" dirty="0"/>
              <a:t>Although it is a binary classification model by default, extensions like one-vs-rest can allow logistic regression to be used for multi-class classification problems</a:t>
            </a:r>
          </a:p>
          <a:p>
            <a:pPr marL="228594" indent="-228594" algn="just">
              <a:buChar char="•"/>
            </a:pPr>
            <a:r>
              <a:rPr lang="en-US" dirty="0"/>
              <a:t>changing In MLR, the loss function is replaced by cross-entropy loss and multinomial probability distribution is used</a:t>
            </a:r>
            <a:endParaRPr lang="en-US" sz="1700" dirty="0"/>
          </a:p>
        </p:txBody>
      </p:sp>
      <p:sp>
        <p:nvSpPr>
          <p:cNvPr id="75" name="Freeform: Shape 74">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Logistic Regression | What is Logistic Regression and Why do we need it?">
            <a:extLst>
              <a:ext uri="{FF2B5EF4-FFF2-40B4-BE49-F238E27FC236}">
                <a16:creationId xmlns:a16="http://schemas.microsoft.com/office/drawing/2014/main" id="{6757FE8E-F296-644B-9941-F694F1CE33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00" b="8259"/>
          <a:stretch/>
        </p:blipFill>
        <p:spPr bwMode="auto">
          <a:xfrm>
            <a:off x="6576449" y="820669"/>
            <a:ext cx="5233216" cy="207343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Diagram&#10;&#10;Description automatically generated">
            <a:extLst>
              <a:ext uri="{FF2B5EF4-FFF2-40B4-BE49-F238E27FC236}">
                <a16:creationId xmlns:a16="http://schemas.microsoft.com/office/drawing/2014/main" id="{FF0100C4-69F8-A94A-B020-B60CA33E9FDB}"/>
              </a:ext>
            </a:extLst>
          </p:cNvPr>
          <p:cNvPicPr>
            <a:picLocks noChangeAspect="1"/>
          </p:cNvPicPr>
          <p:nvPr/>
        </p:nvPicPr>
        <p:blipFill>
          <a:blip r:embed="rId3"/>
          <a:stretch>
            <a:fillRect/>
          </a:stretch>
        </p:blipFill>
        <p:spPr>
          <a:xfrm>
            <a:off x="6582420" y="3249497"/>
            <a:ext cx="4808482" cy="2404241"/>
          </a:xfrm>
          <a:prstGeom prst="rect">
            <a:avLst/>
          </a:prstGeom>
          <a:ln>
            <a:noFill/>
          </a:ln>
          <a:effectLst>
            <a:outerShdw blurRad="50800" dist="38100" dir="2700000" algn="tl" rotWithShape="0">
              <a:prstClr val="black">
                <a:alpha val="40000"/>
              </a:prstClr>
            </a:outerShdw>
          </a:effectLst>
        </p:spPr>
      </p:pic>
      <p:sp>
        <p:nvSpPr>
          <p:cNvPr id="6" name="Slide Number Placeholder 5">
            <a:extLst>
              <a:ext uri="{FF2B5EF4-FFF2-40B4-BE49-F238E27FC236}">
                <a16:creationId xmlns:a16="http://schemas.microsoft.com/office/drawing/2014/main" id="{A4A93810-31C4-E54D-9BBE-B1D2AA4AC54E}"/>
              </a:ext>
            </a:extLst>
          </p:cNvPr>
          <p:cNvSpPr>
            <a:spLocks noGrp="1"/>
          </p:cNvSpPr>
          <p:nvPr>
            <p:ph type="sldNum" idx="12"/>
          </p:nvPr>
        </p:nvSpPr>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275065211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8CE13DE-B6E5-464E-9DAC-916978B0D352}"/>
              </a:ext>
            </a:extLst>
          </p:cNvPr>
          <p:cNvSpPr/>
          <p:nvPr/>
        </p:nvSpPr>
        <p:spPr>
          <a:xfrm>
            <a:off x="4236066" y="3990774"/>
            <a:ext cx="1719416" cy="646331"/>
          </a:xfrm>
          <a:prstGeom prst="rect">
            <a:avLst/>
          </a:prstGeom>
          <a:noFill/>
        </p:spPr>
        <p:txBody>
          <a:bodyPr wrap="square" lIns="91440" tIns="45720" rIns="91440" bIns="45720">
            <a:spAutoFit/>
          </a:bodyPr>
          <a:lstStyle/>
          <a:p>
            <a:pPr algn="ctr"/>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Confusion</a:t>
            </a:r>
          </a:p>
          <a:p>
            <a:pPr algn="ctr"/>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 Matrix</a:t>
            </a:r>
          </a:p>
        </p:txBody>
      </p:sp>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425420" y="187462"/>
            <a:ext cx="10646759" cy="689712"/>
          </a:xfrm>
        </p:spPr>
        <p:txBody>
          <a:bodyPr>
            <a:normAutofit fontScale="90000"/>
          </a:bodyPr>
          <a:lstStyle/>
          <a:p>
            <a:r>
              <a:rPr lang="en-US" b="1" dirty="0"/>
              <a:t>Baseline Model Results</a:t>
            </a:r>
          </a:p>
        </p:txBody>
      </p:sp>
      <p:graphicFrame>
        <p:nvGraphicFramePr>
          <p:cNvPr id="10" name="Diagram 9">
            <a:extLst>
              <a:ext uri="{FF2B5EF4-FFF2-40B4-BE49-F238E27FC236}">
                <a16:creationId xmlns:a16="http://schemas.microsoft.com/office/drawing/2014/main" id="{00C21247-367A-6E46-A8CB-F9E116A146E2}"/>
              </a:ext>
            </a:extLst>
          </p:cNvPr>
          <p:cNvGraphicFramePr/>
          <p:nvPr>
            <p:extLst>
              <p:ext uri="{D42A27DB-BD31-4B8C-83A1-F6EECF244321}">
                <p14:modId xmlns:p14="http://schemas.microsoft.com/office/powerpoint/2010/main" val="1735323164"/>
              </p:ext>
            </p:extLst>
          </p:nvPr>
        </p:nvGraphicFramePr>
        <p:xfrm>
          <a:off x="605151" y="926533"/>
          <a:ext cx="3907778" cy="2338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Box 25">
            <a:extLst>
              <a:ext uri="{FF2B5EF4-FFF2-40B4-BE49-F238E27FC236}">
                <a16:creationId xmlns:a16="http://schemas.microsoft.com/office/drawing/2014/main" id="{244437EE-4878-124D-AA73-F952790B1DB4}"/>
              </a:ext>
            </a:extLst>
          </p:cNvPr>
          <p:cNvSpPr txBox="1"/>
          <p:nvPr/>
        </p:nvSpPr>
        <p:spPr>
          <a:xfrm>
            <a:off x="6648036" y="3873165"/>
            <a:ext cx="4555429"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t>Given the model performance results, we see high classification error for multi-class models.</a:t>
            </a:r>
          </a:p>
          <a:p>
            <a:pPr marL="285750" indent="-285750" algn="just">
              <a:buFont typeface="Arial" panose="020B0604020202020204" pitchFamily="34" charset="0"/>
              <a:buChar char="•"/>
            </a:pPr>
            <a:r>
              <a:rPr lang="en-US" dirty="0"/>
              <a:t>As we proceed to advanced techniques, we decided to limit out analysis to binary sentiment classification.</a:t>
            </a:r>
          </a:p>
        </p:txBody>
      </p:sp>
      <p:grpSp>
        <p:nvGrpSpPr>
          <p:cNvPr id="27" name="Group 26">
            <a:extLst>
              <a:ext uri="{FF2B5EF4-FFF2-40B4-BE49-F238E27FC236}">
                <a16:creationId xmlns:a16="http://schemas.microsoft.com/office/drawing/2014/main" id="{C9973602-E41C-5D40-9A4D-804AF1FA1867}"/>
              </a:ext>
            </a:extLst>
          </p:cNvPr>
          <p:cNvGrpSpPr/>
          <p:nvPr/>
        </p:nvGrpSpPr>
        <p:grpSpPr>
          <a:xfrm>
            <a:off x="384440" y="3429000"/>
            <a:ext cx="4087509" cy="3061203"/>
            <a:chOff x="5355478" y="3180887"/>
            <a:chExt cx="5716701" cy="3643539"/>
          </a:xfrm>
        </p:grpSpPr>
        <p:grpSp>
          <p:nvGrpSpPr>
            <p:cNvPr id="28" name="Group 27">
              <a:extLst>
                <a:ext uri="{FF2B5EF4-FFF2-40B4-BE49-F238E27FC236}">
                  <a16:creationId xmlns:a16="http://schemas.microsoft.com/office/drawing/2014/main" id="{B9713211-A1C8-654F-B538-162C7BF126E7}"/>
                </a:ext>
              </a:extLst>
            </p:cNvPr>
            <p:cNvGrpSpPr/>
            <p:nvPr/>
          </p:nvGrpSpPr>
          <p:grpSpPr>
            <a:xfrm>
              <a:off x="6310193" y="3180887"/>
              <a:ext cx="4761986" cy="3413333"/>
              <a:chOff x="6937362" y="731231"/>
              <a:chExt cx="4829218" cy="3598953"/>
            </a:xfrm>
          </p:grpSpPr>
          <p:pic>
            <p:nvPicPr>
              <p:cNvPr id="33" name="Picture 32" descr="Chart, treemap chart&#10;&#10;Description automatically generated">
                <a:extLst>
                  <a:ext uri="{FF2B5EF4-FFF2-40B4-BE49-F238E27FC236}">
                    <a16:creationId xmlns:a16="http://schemas.microsoft.com/office/drawing/2014/main" id="{4C01DF0C-6D61-2549-962D-BDFDFEDFDAEC}"/>
                  </a:ext>
                </a:extLst>
              </p:cNvPr>
              <p:cNvPicPr>
                <a:picLocks noChangeAspect="1"/>
              </p:cNvPicPr>
              <p:nvPr/>
            </p:nvPicPr>
            <p:blipFill>
              <a:blip r:embed="rId7"/>
              <a:stretch>
                <a:fillRect/>
              </a:stretch>
            </p:blipFill>
            <p:spPr>
              <a:xfrm>
                <a:off x="6942593" y="731231"/>
                <a:ext cx="2298700" cy="1765300"/>
              </a:xfrm>
              <a:prstGeom prst="rect">
                <a:avLst/>
              </a:prstGeom>
            </p:spPr>
          </p:pic>
          <p:pic>
            <p:nvPicPr>
              <p:cNvPr id="34" name="Picture 33" descr="A screenshot of a computer&#10;&#10;Description automatically generated with low confidence">
                <a:extLst>
                  <a:ext uri="{FF2B5EF4-FFF2-40B4-BE49-F238E27FC236}">
                    <a16:creationId xmlns:a16="http://schemas.microsoft.com/office/drawing/2014/main" id="{E8A57181-B26D-8546-A955-922C57AA9304}"/>
                  </a:ext>
                </a:extLst>
              </p:cNvPr>
              <p:cNvPicPr>
                <a:picLocks noChangeAspect="1"/>
              </p:cNvPicPr>
              <p:nvPr/>
            </p:nvPicPr>
            <p:blipFill>
              <a:blip r:embed="rId8"/>
              <a:stretch>
                <a:fillRect/>
              </a:stretch>
            </p:blipFill>
            <p:spPr>
              <a:xfrm>
                <a:off x="9467880" y="731231"/>
                <a:ext cx="2298700" cy="1765300"/>
              </a:xfrm>
              <a:prstGeom prst="rect">
                <a:avLst/>
              </a:prstGeom>
            </p:spPr>
          </p:pic>
          <p:pic>
            <p:nvPicPr>
              <p:cNvPr id="35" name="Picture 34">
                <a:extLst>
                  <a:ext uri="{FF2B5EF4-FFF2-40B4-BE49-F238E27FC236}">
                    <a16:creationId xmlns:a16="http://schemas.microsoft.com/office/drawing/2014/main" id="{194D9578-9568-4341-88E5-0C5DE9657664}"/>
                  </a:ext>
                </a:extLst>
              </p:cNvPr>
              <p:cNvPicPr>
                <a:picLocks noChangeAspect="1"/>
              </p:cNvPicPr>
              <p:nvPr/>
            </p:nvPicPr>
            <p:blipFill>
              <a:blip r:embed="rId9"/>
              <a:stretch>
                <a:fillRect/>
              </a:stretch>
            </p:blipFill>
            <p:spPr>
              <a:xfrm>
                <a:off x="6937362" y="2660558"/>
                <a:ext cx="2298700" cy="1663700"/>
              </a:xfrm>
              <a:prstGeom prst="rect">
                <a:avLst/>
              </a:prstGeom>
            </p:spPr>
          </p:pic>
          <p:pic>
            <p:nvPicPr>
              <p:cNvPr id="36" name="Picture 35" descr="Chart, treemap chart&#10;&#10;Description automatically generated">
                <a:extLst>
                  <a:ext uri="{FF2B5EF4-FFF2-40B4-BE49-F238E27FC236}">
                    <a16:creationId xmlns:a16="http://schemas.microsoft.com/office/drawing/2014/main" id="{8C03D0F9-C374-2A4F-90E4-8B47F8023316}"/>
                  </a:ext>
                </a:extLst>
              </p:cNvPr>
              <p:cNvPicPr>
                <a:picLocks noChangeAspect="1"/>
              </p:cNvPicPr>
              <p:nvPr/>
            </p:nvPicPr>
            <p:blipFill>
              <a:blip r:embed="rId10"/>
              <a:stretch>
                <a:fillRect/>
              </a:stretch>
            </p:blipFill>
            <p:spPr>
              <a:xfrm>
                <a:off x="9448305" y="2666484"/>
                <a:ext cx="2298700" cy="1663700"/>
              </a:xfrm>
              <a:prstGeom prst="rect">
                <a:avLst/>
              </a:prstGeom>
            </p:spPr>
          </p:pic>
        </p:grpSp>
        <p:sp>
          <p:nvSpPr>
            <p:cNvPr id="29" name="TextBox 28">
              <a:extLst>
                <a:ext uri="{FF2B5EF4-FFF2-40B4-BE49-F238E27FC236}">
                  <a16:creationId xmlns:a16="http://schemas.microsoft.com/office/drawing/2014/main" id="{A0D333B4-9ECD-7E4C-A76A-34467996BBE3}"/>
                </a:ext>
              </a:extLst>
            </p:cNvPr>
            <p:cNvSpPr txBox="1"/>
            <p:nvPr/>
          </p:nvSpPr>
          <p:spPr>
            <a:xfrm>
              <a:off x="6846332" y="6513922"/>
              <a:ext cx="1059072" cy="307777"/>
            </a:xfrm>
            <a:prstGeom prst="rect">
              <a:avLst/>
            </a:prstGeom>
            <a:noFill/>
          </p:spPr>
          <p:txBody>
            <a:bodyPr wrap="none" rtlCol="0">
              <a:spAutoFit/>
            </a:bodyPr>
            <a:lstStyle/>
            <a:p>
              <a:r>
                <a:rPr lang="en-US" sz="1400" dirty="0"/>
                <a:t>Naïve Bayes</a:t>
              </a:r>
            </a:p>
          </p:txBody>
        </p:sp>
        <p:sp>
          <p:nvSpPr>
            <p:cNvPr id="30" name="TextBox 29">
              <a:extLst>
                <a:ext uri="{FF2B5EF4-FFF2-40B4-BE49-F238E27FC236}">
                  <a16:creationId xmlns:a16="http://schemas.microsoft.com/office/drawing/2014/main" id="{EC9737E3-32EA-A94A-A631-AB34A988AB9A}"/>
                </a:ext>
              </a:extLst>
            </p:cNvPr>
            <p:cNvSpPr txBox="1"/>
            <p:nvPr/>
          </p:nvSpPr>
          <p:spPr>
            <a:xfrm>
              <a:off x="9159353" y="6516649"/>
              <a:ext cx="1558953" cy="307777"/>
            </a:xfrm>
            <a:prstGeom prst="rect">
              <a:avLst/>
            </a:prstGeom>
            <a:noFill/>
          </p:spPr>
          <p:txBody>
            <a:bodyPr wrap="none" rtlCol="0">
              <a:spAutoFit/>
            </a:bodyPr>
            <a:lstStyle/>
            <a:p>
              <a:r>
                <a:rPr lang="en-US" sz="1400" dirty="0"/>
                <a:t>Logistic Regression</a:t>
              </a:r>
            </a:p>
          </p:txBody>
        </p:sp>
        <p:sp>
          <p:nvSpPr>
            <p:cNvPr id="31" name="Rectangle 30">
              <a:extLst>
                <a:ext uri="{FF2B5EF4-FFF2-40B4-BE49-F238E27FC236}">
                  <a16:creationId xmlns:a16="http://schemas.microsoft.com/office/drawing/2014/main" id="{B4E35923-25DC-064E-8F79-57AF8D76F0E8}"/>
                </a:ext>
              </a:extLst>
            </p:cNvPr>
            <p:cNvSpPr/>
            <p:nvPr/>
          </p:nvSpPr>
          <p:spPr>
            <a:xfrm>
              <a:off x="5358531" y="3780961"/>
              <a:ext cx="780535" cy="369332"/>
            </a:xfrm>
            <a:prstGeom prst="rect">
              <a:avLst/>
            </a:prstGeom>
          </p:spPr>
          <p:txBody>
            <a:bodyPr wrap="none">
              <a:spAutoFit/>
            </a:bodyPr>
            <a:lstStyle/>
            <a:p>
              <a:pPr lvl="0"/>
              <a:r>
                <a:rPr lang="en-US" dirty="0"/>
                <a:t>Binary</a:t>
              </a:r>
            </a:p>
          </p:txBody>
        </p:sp>
        <p:sp>
          <p:nvSpPr>
            <p:cNvPr id="32" name="Rectangle 31">
              <a:extLst>
                <a:ext uri="{FF2B5EF4-FFF2-40B4-BE49-F238E27FC236}">
                  <a16:creationId xmlns:a16="http://schemas.microsoft.com/office/drawing/2014/main" id="{AA35C537-F32E-B24C-9E9F-52952ACD6FE2}"/>
                </a:ext>
              </a:extLst>
            </p:cNvPr>
            <p:cNvSpPr/>
            <p:nvPr/>
          </p:nvSpPr>
          <p:spPr>
            <a:xfrm>
              <a:off x="5355478" y="5439023"/>
              <a:ext cx="922125" cy="721258"/>
            </a:xfrm>
            <a:prstGeom prst="rect">
              <a:avLst/>
            </a:prstGeom>
          </p:spPr>
          <p:txBody>
            <a:bodyPr wrap="none">
              <a:spAutoFit/>
            </a:bodyPr>
            <a:lstStyle/>
            <a:p>
              <a:pPr lvl="0"/>
              <a:r>
                <a:rPr lang="en-US" dirty="0"/>
                <a:t>Multi-</a:t>
              </a:r>
            </a:p>
            <a:p>
              <a:pPr lvl="0"/>
              <a:r>
                <a:rPr lang="en-US" dirty="0"/>
                <a:t>class</a:t>
              </a:r>
            </a:p>
          </p:txBody>
        </p:sp>
      </p:grpSp>
      <p:sp>
        <p:nvSpPr>
          <p:cNvPr id="39" name="Right Arrow 38">
            <a:extLst>
              <a:ext uri="{FF2B5EF4-FFF2-40B4-BE49-F238E27FC236}">
                <a16:creationId xmlns:a16="http://schemas.microsoft.com/office/drawing/2014/main" id="{598C3A98-561F-2F44-91E9-E461F2BA557B}"/>
              </a:ext>
            </a:extLst>
          </p:cNvPr>
          <p:cNvSpPr/>
          <p:nvPr/>
        </p:nvSpPr>
        <p:spPr>
          <a:xfrm flipH="1">
            <a:off x="4647584" y="4540122"/>
            <a:ext cx="896381" cy="210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25308AD3-C44A-4B4A-8BF1-9DB0B2A36B5C}"/>
              </a:ext>
            </a:extLst>
          </p:cNvPr>
          <p:cNvCxnSpPr>
            <a:cxnSpLocks/>
            <a:stCxn id="2" idx="2"/>
          </p:cNvCxnSpPr>
          <p:nvPr/>
        </p:nvCxnSpPr>
        <p:spPr>
          <a:xfrm flipH="1">
            <a:off x="5748799" y="877174"/>
            <a:ext cx="1" cy="5796895"/>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Picture 45" descr="Table&#10;&#10;Description automatically generated">
            <a:extLst>
              <a:ext uri="{FF2B5EF4-FFF2-40B4-BE49-F238E27FC236}">
                <a16:creationId xmlns:a16="http://schemas.microsoft.com/office/drawing/2014/main" id="{6CA81D26-5684-7D42-B39D-CB7EDDB28C0B}"/>
              </a:ext>
            </a:extLst>
          </p:cNvPr>
          <p:cNvPicPr>
            <a:picLocks noChangeAspect="1"/>
          </p:cNvPicPr>
          <p:nvPr/>
        </p:nvPicPr>
        <p:blipFill>
          <a:blip r:embed="rId11"/>
          <a:stretch>
            <a:fillRect/>
          </a:stretch>
        </p:blipFill>
        <p:spPr>
          <a:xfrm>
            <a:off x="5778014" y="1159424"/>
            <a:ext cx="6307601" cy="1877964"/>
          </a:xfrm>
          <a:prstGeom prst="rect">
            <a:avLst/>
          </a:prstGeom>
        </p:spPr>
      </p:pic>
      <p:sp>
        <p:nvSpPr>
          <p:cNvPr id="49" name="Slide Number Placeholder 48">
            <a:extLst>
              <a:ext uri="{FF2B5EF4-FFF2-40B4-BE49-F238E27FC236}">
                <a16:creationId xmlns:a16="http://schemas.microsoft.com/office/drawing/2014/main" id="{1B31FAD2-CC12-F04D-9AA1-E39B9B187083}"/>
              </a:ext>
            </a:extLst>
          </p:cNvPr>
          <p:cNvSpPr>
            <a:spLocks noGrp="1"/>
          </p:cNvSpPr>
          <p:nvPr>
            <p:ph type="sldNum" idx="12"/>
          </p:nvPr>
        </p:nvSpPr>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4284608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767289" y="1296537"/>
            <a:ext cx="4220967" cy="1907840"/>
          </a:xfrm>
        </p:spPr>
        <p:txBody>
          <a:bodyPr spcFirstLastPara="1" vert="horz" lIns="91440" tIns="45720" rIns="91440" bIns="45720" rtlCol="0" anchor="b" anchorCtr="0">
            <a:normAutofit/>
          </a:bodyPr>
          <a:lstStyle/>
          <a:p>
            <a:pPr>
              <a:spcBef>
                <a:spcPct val="0"/>
              </a:spcBef>
            </a:pPr>
            <a:r>
              <a:rPr lang="en-US" sz="4800">
                <a:solidFill>
                  <a:schemeClr val="bg1"/>
                </a:solidFill>
              </a:rPr>
              <a:t>Deep Learning Neural Network</a:t>
            </a:r>
          </a:p>
        </p:txBody>
      </p:sp>
      <p:grpSp>
        <p:nvGrpSpPr>
          <p:cNvPr id="78" name="Group 77">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79"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0"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098" name="Picture 2" descr="Deep Learning And The Brain Sale Online, 54% OFF | edetaria.com">
            <a:extLst>
              <a:ext uri="{FF2B5EF4-FFF2-40B4-BE49-F238E27FC236}">
                <a16:creationId xmlns:a16="http://schemas.microsoft.com/office/drawing/2014/main" id="{25F96EF1-0B10-7E4B-8D98-B94E3765B0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6538" y="742950"/>
            <a:ext cx="4790442" cy="269462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2C6E86-9BA7-E1B9-EA07-671EE89FE388}"/>
              </a:ext>
            </a:extLst>
          </p:cNvPr>
          <p:cNvSpPr txBox="1"/>
          <p:nvPr/>
        </p:nvSpPr>
        <p:spPr>
          <a:xfrm>
            <a:off x="767290" y="3428999"/>
            <a:ext cx="4075054" cy="274121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594" indent="-228600" algn="just">
              <a:lnSpc>
                <a:spcPct val="90000"/>
              </a:lnSpc>
              <a:spcAft>
                <a:spcPts val="600"/>
              </a:spcAft>
              <a:buFont typeface="Arial" panose="020B0604020202020204" pitchFamily="34" charset="0"/>
              <a:buChar char="•"/>
            </a:pPr>
            <a:r>
              <a:rPr lang="en-US" sz="1300" dirty="0">
                <a:solidFill>
                  <a:schemeClr val="bg1"/>
                </a:solidFill>
              </a:rPr>
              <a:t>Deep learning is a subset of machine learning, which is essentially a neural network with three or more layers</a:t>
            </a:r>
          </a:p>
          <a:p>
            <a:pPr marL="228594" indent="-228600" algn="just">
              <a:lnSpc>
                <a:spcPct val="90000"/>
              </a:lnSpc>
              <a:spcAft>
                <a:spcPts val="600"/>
              </a:spcAft>
              <a:buFont typeface="Arial" panose="020B0604020202020204" pitchFamily="34" charset="0"/>
              <a:buChar char="•"/>
            </a:pPr>
            <a:r>
              <a:rPr lang="en-US" sz="1300" dirty="0">
                <a:solidFill>
                  <a:schemeClr val="bg1"/>
                </a:solidFill>
              </a:rPr>
              <a:t>These neural networks attempt to simulate the behavior of the human brain</a:t>
            </a:r>
          </a:p>
          <a:p>
            <a:pPr marL="228594" indent="-228600" algn="just">
              <a:lnSpc>
                <a:spcPct val="90000"/>
              </a:lnSpc>
              <a:spcAft>
                <a:spcPts val="600"/>
              </a:spcAft>
              <a:buFont typeface="Arial" panose="020B0604020202020204" pitchFamily="34" charset="0"/>
              <a:buChar char="•"/>
            </a:pPr>
            <a:r>
              <a:rPr lang="en-US" sz="1300" dirty="0">
                <a:solidFill>
                  <a:schemeClr val="bg1"/>
                </a:solidFill>
              </a:rPr>
              <a:t>Deep neural networks consist of multiple layers of interconnected nodes, each building upon the previous layer to refine and optimize the prediction or categorization, thus increasing prediction accuracy</a:t>
            </a:r>
          </a:p>
          <a:p>
            <a:pPr marL="228594" indent="-228600" algn="just">
              <a:lnSpc>
                <a:spcPct val="90000"/>
              </a:lnSpc>
              <a:spcAft>
                <a:spcPts val="600"/>
              </a:spcAft>
              <a:buFont typeface="Arial" panose="020B0604020202020204" pitchFamily="34" charset="0"/>
              <a:buChar char="•"/>
            </a:pPr>
            <a:r>
              <a:rPr lang="en-US" sz="1300" dirty="0">
                <a:solidFill>
                  <a:schemeClr val="bg1"/>
                </a:solidFill>
              </a:rPr>
              <a:t>It uses processes like forward propagation and backpropagation, and minimizes the loss using algorithms like gradient descent to build the model</a:t>
            </a:r>
          </a:p>
        </p:txBody>
      </p:sp>
      <p:pic>
        <p:nvPicPr>
          <p:cNvPr id="9" name="Picture 8" descr="Chart&#10;&#10;Description automatically generated">
            <a:extLst>
              <a:ext uri="{FF2B5EF4-FFF2-40B4-BE49-F238E27FC236}">
                <a16:creationId xmlns:a16="http://schemas.microsoft.com/office/drawing/2014/main" id="{EB3E55AC-2D4A-6B4E-8906-C428512F665C}"/>
              </a:ext>
            </a:extLst>
          </p:cNvPr>
          <p:cNvPicPr>
            <a:picLocks noChangeAspect="1"/>
          </p:cNvPicPr>
          <p:nvPr/>
        </p:nvPicPr>
        <p:blipFill>
          <a:blip r:embed="rId3"/>
          <a:stretch>
            <a:fillRect/>
          </a:stretch>
        </p:blipFill>
        <p:spPr>
          <a:xfrm>
            <a:off x="6590210" y="3737342"/>
            <a:ext cx="4790442" cy="2694624"/>
          </a:xfrm>
          <a:prstGeom prst="rect">
            <a:avLst/>
          </a:prstGeom>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BCE1F257-33C0-9540-A48D-05B168523A07}"/>
              </a:ext>
            </a:extLst>
          </p:cNvPr>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740154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767288" y="1658923"/>
            <a:ext cx="5359452" cy="1545453"/>
          </a:xfrm>
        </p:spPr>
        <p:txBody>
          <a:bodyPr spcFirstLastPara="1" vert="horz" lIns="91440" tIns="45720" rIns="91440" bIns="45720" rtlCol="0" anchor="b" anchorCtr="0">
            <a:normAutofit/>
          </a:bodyPr>
          <a:lstStyle/>
          <a:p>
            <a:pPr>
              <a:spcBef>
                <a:spcPct val="0"/>
              </a:spcBef>
            </a:pPr>
            <a:r>
              <a:rPr lang="en-US" dirty="0">
                <a:solidFill>
                  <a:schemeClr val="bg1"/>
                </a:solidFill>
              </a:rPr>
              <a:t>Simple Recurring Neural Network (RNN)</a:t>
            </a:r>
          </a:p>
        </p:txBody>
      </p:sp>
      <p:grpSp>
        <p:nvGrpSpPr>
          <p:cNvPr id="82" name="Group 81">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83"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4"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8196" name="Picture 4">
            <a:extLst>
              <a:ext uri="{FF2B5EF4-FFF2-40B4-BE49-F238E27FC236}">
                <a16:creationId xmlns:a16="http://schemas.microsoft.com/office/drawing/2014/main" id="{25391CBC-7EA4-814D-B209-AD124DE219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75222" y="1182866"/>
            <a:ext cx="4849488" cy="179430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651456B-AEDF-F347-8135-898348C82768}"/>
              </a:ext>
            </a:extLst>
          </p:cNvPr>
          <p:cNvSpPr/>
          <p:nvPr/>
        </p:nvSpPr>
        <p:spPr>
          <a:xfrm>
            <a:off x="767290" y="3428999"/>
            <a:ext cx="4075054" cy="2741213"/>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400" dirty="0">
                <a:solidFill>
                  <a:schemeClr val="bg1"/>
                </a:solidFill>
              </a:rPr>
              <a:t>A recurrent neural network (RNN) is a type of artificial neural network which uses sequential data</a:t>
            </a:r>
          </a:p>
          <a:p>
            <a:pPr marL="285750" indent="-228600">
              <a:lnSpc>
                <a:spcPct val="90000"/>
              </a:lnSpc>
              <a:spcAft>
                <a:spcPts val="600"/>
              </a:spcAft>
              <a:buFont typeface="Arial" panose="020B0604020202020204" pitchFamily="34" charset="0"/>
              <a:buChar char="•"/>
            </a:pPr>
            <a:r>
              <a:rPr lang="en-US" sz="1400" dirty="0">
                <a:solidFill>
                  <a:schemeClr val="bg1"/>
                </a:solidFill>
              </a:rPr>
              <a:t>They are distinguished by their “memory” as they take information from prior inputs to influence the current input and output </a:t>
            </a:r>
          </a:p>
          <a:p>
            <a:pPr marL="285750" indent="-228600">
              <a:lnSpc>
                <a:spcPct val="90000"/>
              </a:lnSpc>
              <a:spcAft>
                <a:spcPts val="600"/>
              </a:spcAft>
              <a:buFont typeface="Arial" panose="020B0604020202020204" pitchFamily="34" charset="0"/>
              <a:buChar char="•"/>
            </a:pPr>
            <a:r>
              <a:rPr lang="en-US" sz="1400" dirty="0">
                <a:solidFill>
                  <a:schemeClr val="bg1"/>
                </a:solidFill>
              </a:rPr>
              <a:t>While traditional deep neural networks assume that inputs and outputs are independent of each other, the output of RNNs depend on the prior elements within the sequence</a:t>
            </a:r>
          </a:p>
          <a:p>
            <a:pPr marL="285750" indent="-228600">
              <a:lnSpc>
                <a:spcPct val="90000"/>
              </a:lnSpc>
              <a:spcAft>
                <a:spcPts val="600"/>
              </a:spcAft>
              <a:buFont typeface="Arial" panose="020B0604020202020204" pitchFamily="34" charset="0"/>
              <a:buChar char="•"/>
            </a:pPr>
            <a:r>
              <a:rPr lang="en-US" sz="1400" dirty="0">
                <a:solidFill>
                  <a:schemeClr val="bg1"/>
                </a:solidFill>
              </a:rPr>
              <a:t>Another distinguishing characteristic of RNN is that they share parameters across layers</a:t>
            </a:r>
          </a:p>
        </p:txBody>
      </p:sp>
      <p:pic>
        <p:nvPicPr>
          <p:cNvPr id="8194" name="Picture 2" descr="Recurrent Neural Network (RNN) Tutorial: Types and Examples [Updated] |  Simplilearn">
            <a:extLst>
              <a:ext uri="{FF2B5EF4-FFF2-40B4-BE49-F238E27FC236}">
                <a16:creationId xmlns:a16="http://schemas.microsoft.com/office/drawing/2014/main" id="{AAC0D466-59E9-7643-BC5B-3E893DC2C3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5046" y="3909154"/>
            <a:ext cx="4837061" cy="165669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2C6E86-9BA7-E1B9-EA07-671EE89FE388}"/>
              </a:ext>
            </a:extLst>
          </p:cNvPr>
          <p:cNvSpPr txBox="1"/>
          <p:nvPr/>
        </p:nvSpPr>
        <p:spPr>
          <a:xfrm>
            <a:off x="804672" y="2020824"/>
            <a:ext cx="5076090" cy="415137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28594" indent="-228600">
              <a:lnSpc>
                <a:spcPct val="90000"/>
              </a:lnSpc>
              <a:spcAft>
                <a:spcPts val="800"/>
              </a:spcAft>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30277B95-874D-A64B-BE19-FCBC6118B830}"/>
              </a:ext>
            </a:extLst>
          </p:cNvPr>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3552520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Shape 20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767289" y="1296537"/>
            <a:ext cx="4220967" cy="1907840"/>
          </a:xfrm>
        </p:spPr>
        <p:txBody>
          <a:bodyPr spcFirstLastPara="1" vert="horz" lIns="91440" tIns="45720" rIns="91440" bIns="45720" rtlCol="0" anchor="b" anchorCtr="0">
            <a:normAutofit/>
          </a:bodyPr>
          <a:lstStyle/>
          <a:p>
            <a:pPr marL="186262">
              <a:spcBef>
                <a:spcPct val="0"/>
              </a:spcBef>
            </a:pPr>
            <a:r>
              <a:rPr lang="en-US" dirty="0">
                <a:solidFill>
                  <a:schemeClr val="bg1"/>
                </a:solidFill>
              </a:rPr>
              <a:t>Long short-term memory (LSTM)</a:t>
            </a:r>
          </a:p>
        </p:txBody>
      </p:sp>
      <p:grpSp>
        <p:nvGrpSpPr>
          <p:cNvPr id="203" name="Group 202">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4"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5"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TextBox 7">
            <a:extLst>
              <a:ext uri="{FF2B5EF4-FFF2-40B4-BE49-F238E27FC236}">
                <a16:creationId xmlns:a16="http://schemas.microsoft.com/office/drawing/2014/main" id="{8A2C6E86-9BA7-E1B9-EA07-671EE89FE388}"/>
              </a:ext>
            </a:extLst>
          </p:cNvPr>
          <p:cNvSpPr txBox="1"/>
          <p:nvPr/>
        </p:nvSpPr>
        <p:spPr>
          <a:xfrm>
            <a:off x="767043" y="3077136"/>
            <a:ext cx="4075054" cy="347080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nSpc>
                <a:spcPct val="90000"/>
              </a:lnSpc>
              <a:spcAft>
                <a:spcPts val="800"/>
              </a:spcAft>
            </a:pPr>
            <a:endParaRPr lang="en-US" sz="2000" dirty="0">
              <a:solidFill>
                <a:schemeClr val="bg1"/>
              </a:solidFill>
            </a:endParaRPr>
          </a:p>
          <a:p>
            <a:pPr marL="228594" indent="-228600">
              <a:lnSpc>
                <a:spcPct val="90000"/>
              </a:lnSpc>
              <a:spcAft>
                <a:spcPts val="800"/>
              </a:spcAft>
              <a:buFont typeface="Arial" panose="020B0604020202020204" pitchFamily="34" charset="0"/>
              <a:buChar char="•"/>
            </a:pPr>
            <a:r>
              <a:rPr lang="en-US" sz="2000" dirty="0">
                <a:solidFill>
                  <a:schemeClr val="bg1"/>
                </a:solidFill>
              </a:rPr>
              <a:t>Long Short-Term Memory networks – usually just called “LSTMs” – are a special kind of RNN, capable of learning long-term dependencies</a:t>
            </a:r>
          </a:p>
          <a:p>
            <a:pPr marL="228594" indent="-228600">
              <a:lnSpc>
                <a:spcPct val="90000"/>
              </a:lnSpc>
              <a:spcAft>
                <a:spcPts val="800"/>
              </a:spcAft>
              <a:buFont typeface="Arial" panose="020B0604020202020204" pitchFamily="34" charset="0"/>
              <a:buChar char="•"/>
            </a:pPr>
            <a:r>
              <a:rPr lang="en-US" sz="2000" dirty="0">
                <a:solidFill>
                  <a:schemeClr val="bg1"/>
                </a:solidFill>
              </a:rPr>
              <a:t>A common LSTM unit is composed of a cell, an input gate, an output gate and a forget gate</a:t>
            </a:r>
          </a:p>
          <a:p>
            <a:pPr marL="228594" indent="-228600">
              <a:lnSpc>
                <a:spcPct val="90000"/>
              </a:lnSpc>
              <a:spcAft>
                <a:spcPts val="800"/>
              </a:spcAft>
              <a:buFont typeface="Arial" panose="020B0604020202020204" pitchFamily="34" charset="0"/>
              <a:buChar char="•"/>
            </a:pPr>
            <a:r>
              <a:rPr lang="en-US" sz="2000" dirty="0">
                <a:solidFill>
                  <a:schemeClr val="bg1"/>
                </a:solidFill>
              </a:rPr>
              <a:t>The cell remembers values over arbitrary time intervals and the three gates regulate the flow of information into and out of the cell</a:t>
            </a:r>
          </a:p>
        </p:txBody>
      </p:sp>
      <p:pic>
        <p:nvPicPr>
          <p:cNvPr id="10241" name="Picture 1" descr="page3image39787264">
            <a:extLst>
              <a:ext uri="{FF2B5EF4-FFF2-40B4-BE49-F238E27FC236}">
                <a16:creationId xmlns:a16="http://schemas.microsoft.com/office/drawing/2014/main" id="{D27D39CC-3D32-E74A-AEB7-ADCD81A46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91566"/>
            <a:ext cx="5943600" cy="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ge3image45389712">
            <a:extLst>
              <a:ext uri="{FF2B5EF4-FFF2-40B4-BE49-F238E27FC236}">
                <a16:creationId xmlns:a16="http://schemas.microsoft.com/office/drawing/2014/main" id="{E63F6AD0-FF18-9A44-A4F1-D3AC0B05C7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85302" y="3886484"/>
            <a:ext cx="3954298" cy="2939257"/>
          </a:xfrm>
          <a:prstGeom prst="rect">
            <a:avLst/>
          </a:prstGeom>
          <a:noFill/>
          <a:ln>
            <a:no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4" name="Picture 4" descr="Understanding LSTM and its diagrams | by Shi Yan | ML Review">
            <a:extLst>
              <a:ext uri="{FF2B5EF4-FFF2-40B4-BE49-F238E27FC236}">
                <a16:creationId xmlns:a16="http://schemas.microsoft.com/office/drawing/2014/main" id="{9C928A6D-02D2-7149-945D-2FB6DBBFF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853" y="42041"/>
            <a:ext cx="4250980" cy="3773214"/>
          </a:xfrm>
          <a:prstGeom prst="rect">
            <a:avLst/>
          </a:prstGeom>
          <a:noFill/>
          <a:ln>
            <a:no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C363342-FB87-9240-ADE0-C379F516313A}"/>
              </a:ext>
            </a:extLst>
          </p:cNvPr>
          <p:cNvSpPr/>
          <p:nvPr/>
        </p:nvSpPr>
        <p:spPr>
          <a:xfrm>
            <a:off x="5863587" y="5172018"/>
            <a:ext cx="2060885" cy="646331"/>
          </a:xfrm>
          <a:prstGeom prst="rect">
            <a:avLst/>
          </a:prstGeom>
        </p:spPr>
        <p:txBody>
          <a:bodyPr wrap="none">
            <a:spAutoFit/>
          </a:bodyPr>
          <a:lstStyle/>
          <a:p>
            <a:r>
              <a:rPr lang="en-US" dirty="0"/>
              <a:t>Model Architecture </a:t>
            </a:r>
          </a:p>
          <a:p>
            <a:r>
              <a:rPr lang="en-US" dirty="0"/>
              <a:t>Illustration</a:t>
            </a:r>
          </a:p>
        </p:txBody>
      </p:sp>
      <p:sp>
        <p:nvSpPr>
          <p:cNvPr id="9" name="Slide Number Placeholder 8">
            <a:extLst>
              <a:ext uri="{FF2B5EF4-FFF2-40B4-BE49-F238E27FC236}">
                <a16:creationId xmlns:a16="http://schemas.microsoft.com/office/drawing/2014/main" id="{80CE532A-EA12-434F-9FC7-C6E710404658}"/>
              </a:ext>
            </a:extLst>
          </p:cNvPr>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1328761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767289" y="1296537"/>
            <a:ext cx="4740132" cy="1907840"/>
          </a:xfrm>
        </p:spPr>
        <p:txBody>
          <a:bodyPr spcFirstLastPara="1" vert="horz" lIns="91440" tIns="45720" rIns="91440" bIns="45720" rtlCol="0" anchor="b" anchorCtr="0">
            <a:normAutofit fontScale="90000"/>
          </a:bodyPr>
          <a:lstStyle/>
          <a:p>
            <a:pPr>
              <a:spcBef>
                <a:spcPct val="0"/>
              </a:spcBef>
            </a:pPr>
            <a:r>
              <a:rPr lang="en-US" dirty="0">
                <a:solidFill>
                  <a:schemeClr val="bg1"/>
                </a:solidFill>
              </a:rPr>
              <a:t>1-Dimensional Convolutional Neural Network (CNN)</a:t>
            </a:r>
          </a:p>
        </p:txBody>
      </p:sp>
      <p:grpSp>
        <p:nvGrpSpPr>
          <p:cNvPr id="77" name="Group 7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7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a:extLst>
              <a:ext uri="{FF2B5EF4-FFF2-40B4-BE49-F238E27FC236}">
                <a16:creationId xmlns:a16="http://schemas.microsoft.com/office/drawing/2014/main" id="{9651456B-AEDF-F347-8135-898348C82768}"/>
              </a:ext>
            </a:extLst>
          </p:cNvPr>
          <p:cNvSpPr/>
          <p:nvPr/>
        </p:nvSpPr>
        <p:spPr>
          <a:xfrm>
            <a:off x="767290" y="3428999"/>
            <a:ext cx="4075054" cy="2741213"/>
          </a:xfrm>
          <a:prstGeom prst="rect">
            <a:avLst/>
          </a:prstGeom>
        </p:spPr>
        <p:txBody>
          <a:bodyPr vert="horz" lIns="91440" tIns="45720" rIns="91440" bIns="45720" rtlCol="0" anchor="t">
            <a:normAutofit/>
          </a:bodyPr>
          <a:lstStyle/>
          <a:p>
            <a:pPr marL="228594" indent="-228600">
              <a:lnSpc>
                <a:spcPct val="90000"/>
              </a:lnSpc>
              <a:spcAft>
                <a:spcPts val="800"/>
              </a:spcAft>
              <a:buFont typeface="Arial" panose="020B0604020202020204" pitchFamily="34" charset="0"/>
              <a:buChar char="•"/>
            </a:pPr>
            <a:r>
              <a:rPr lang="en-US" sz="1400" dirty="0">
                <a:solidFill>
                  <a:schemeClr val="bg1"/>
                </a:solidFill>
              </a:rPr>
              <a:t>CNN is a class of artificial neural network most applied to analyze visual imagery</a:t>
            </a:r>
          </a:p>
          <a:p>
            <a:pPr marL="228594" indent="-228600">
              <a:lnSpc>
                <a:spcPct val="90000"/>
              </a:lnSpc>
              <a:spcAft>
                <a:spcPts val="800"/>
              </a:spcAft>
              <a:buFont typeface="Arial" panose="020B0604020202020204" pitchFamily="34" charset="0"/>
              <a:buChar char="•"/>
            </a:pPr>
            <a:r>
              <a:rPr lang="en-US" sz="1400" dirty="0">
                <a:solidFill>
                  <a:schemeClr val="bg1"/>
                </a:solidFill>
              </a:rPr>
              <a:t>CNNs use shared-weight architecture of the convolution kernels that slide along input features and provide translation-equivariant responses known as feature maps</a:t>
            </a:r>
          </a:p>
          <a:p>
            <a:pPr marL="228594" indent="-228600">
              <a:lnSpc>
                <a:spcPct val="90000"/>
              </a:lnSpc>
              <a:spcAft>
                <a:spcPts val="800"/>
              </a:spcAft>
              <a:buFont typeface="Arial" panose="020B0604020202020204" pitchFamily="34" charset="0"/>
              <a:buChar char="•"/>
            </a:pPr>
            <a:r>
              <a:rPr lang="en-US" sz="1400" dirty="0">
                <a:solidFill>
                  <a:schemeClr val="bg1"/>
                </a:solidFill>
              </a:rPr>
              <a:t>CNNs are regularized versions of of multi-layer </a:t>
            </a:r>
            <a:r>
              <a:rPr lang="en-US" sz="1400" dirty="0" err="1">
                <a:solidFill>
                  <a:schemeClr val="bg1"/>
                </a:solidFill>
              </a:rPr>
              <a:t>perceptrons</a:t>
            </a:r>
            <a:r>
              <a:rPr lang="en-US" sz="1400" dirty="0">
                <a:solidFill>
                  <a:schemeClr val="bg1"/>
                </a:solidFill>
              </a:rPr>
              <a:t> (MLP)</a:t>
            </a:r>
          </a:p>
          <a:p>
            <a:pPr marL="228594" indent="-228600">
              <a:lnSpc>
                <a:spcPct val="90000"/>
              </a:lnSpc>
              <a:spcAft>
                <a:spcPts val="800"/>
              </a:spcAft>
              <a:buFont typeface="Arial" panose="020B0604020202020204" pitchFamily="34" charset="0"/>
              <a:buChar char="•"/>
            </a:pPr>
            <a:r>
              <a:rPr lang="en-US" sz="1400" dirty="0">
                <a:solidFill>
                  <a:schemeClr val="bg1"/>
                </a:solidFill>
              </a:rPr>
              <a:t>Although CNNs are mainly used for image data, they can also be applied to text data, as text also has adjacency information</a:t>
            </a:r>
          </a:p>
        </p:txBody>
      </p:sp>
      <p:sp>
        <p:nvSpPr>
          <p:cNvPr id="8" name="TextBox 7">
            <a:extLst>
              <a:ext uri="{FF2B5EF4-FFF2-40B4-BE49-F238E27FC236}">
                <a16:creationId xmlns:a16="http://schemas.microsoft.com/office/drawing/2014/main" id="{8A2C6E86-9BA7-E1B9-EA07-671EE89FE388}"/>
              </a:ext>
            </a:extLst>
          </p:cNvPr>
          <p:cNvSpPr txBox="1"/>
          <p:nvPr/>
        </p:nvSpPr>
        <p:spPr>
          <a:xfrm>
            <a:off x="804672" y="2020824"/>
            <a:ext cx="5076090" cy="415137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28594" indent="-228600">
              <a:lnSpc>
                <a:spcPct val="90000"/>
              </a:lnSpc>
              <a:spcAft>
                <a:spcPts val="800"/>
              </a:spcAft>
              <a:buFont typeface="Arial" panose="020B0604020202020204" pitchFamily="34" charset="0"/>
              <a:buChar char="•"/>
            </a:pPr>
            <a:endParaRPr lang="en-US" sz="2000" dirty="0"/>
          </a:p>
        </p:txBody>
      </p:sp>
      <p:pic>
        <p:nvPicPr>
          <p:cNvPr id="16" name="Picture 15" descr="Diagram&#10;&#10;Description automatically generated">
            <a:extLst>
              <a:ext uri="{FF2B5EF4-FFF2-40B4-BE49-F238E27FC236}">
                <a16:creationId xmlns:a16="http://schemas.microsoft.com/office/drawing/2014/main" id="{B4114A9C-8A54-0045-ADA1-5F71F8384FCA}"/>
              </a:ext>
            </a:extLst>
          </p:cNvPr>
          <p:cNvPicPr>
            <a:picLocks noChangeAspect="1"/>
          </p:cNvPicPr>
          <p:nvPr/>
        </p:nvPicPr>
        <p:blipFill>
          <a:blip r:embed="rId2"/>
          <a:stretch>
            <a:fillRect/>
          </a:stretch>
        </p:blipFill>
        <p:spPr>
          <a:xfrm>
            <a:off x="5411455" y="2100395"/>
            <a:ext cx="6542117" cy="2207964"/>
          </a:xfrm>
          <a:prstGeom prst="rect">
            <a:avLst/>
          </a:prstGeom>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7CE8BE3A-77DC-1848-9A70-EE11A32D1DCA}"/>
              </a:ext>
            </a:extLst>
          </p:cNvPr>
          <p:cNvSpPr/>
          <p:nvPr/>
        </p:nvSpPr>
        <p:spPr>
          <a:xfrm>
            <a:off x="7501472" y="4476439"/>
            <a:ext cx="2554013" cy="646331"/>
          </a:xfrm>
          <a:prstGeom prst="rect">
            <a:avLst/>
          </a:prstGeom>
          <a:ln>
            <a:noFill/>
          </a:ln>
        </p:spPr>
        <p:txBody>
          <a:bodyPr wrap="square">
            <a:spAutoFit/>
          </a:bodyPr>
          <a:lstStyle/>
          <a:p>
            <a:pPr algn="ctr"/>
            <a:r>
              <a:rPr lang="en-US" dirty="0"/>
              <a:t>Model Architecture Illustration</a:t>
            </a:r>
          </a:p>
        </p:txBody>
      </p:sp>
      <p:sp>
        <p:nvSpPr>
          <p:cNvPr id="5" name="Slide Number Placeholder 4">
            <a:extLst>
              <a:ext uri="{FF2B5EF4-FFF2-40B4-BE49-F238E27FC236}">
                <a16:creationId xmlns:a16="http://schemas.microsoft.com/office/drawing/2014/main" id="{3F5CBA13-4666-BF4D-B729-803CD664CD80}"/>
              </a:ext>
            </a:extLst>
          </p:cNvPr>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3728169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186262" algn="ctr">
              <a:spcBef>
                <a:spcPct val="0"/>
              </a:spcBef>
            </a:pPr>
            <a:r>
              <a:rPr lang="en-US" sz="2600" b="1" kern="1200">
                <a:solidFill>
                  <a:srgbClr val="FFFFFF"/>
                </a:solidFill>
                <a:latin typeface="+mj-lt"/>
                <a:ea typeface="+mj-ea"/>
                <a:cs typeface="+mj-cs"/>
              </a:rPr>
              <a:t>Model Results</a:t>
            </a:r>
          </a:p>
        </p:txBody>
      </p:sp>
      <p:pic>
        <p:nvPicPr>
          <p:cNvPr id="5" name="Picture 4" descr="Table&#10;&#10;Description automatically generated">
            <a:extLst>
              <a:ext uri="{FF2B5EF4-FFF2-40B4-BE49-F238E27FC236}">
                <a16:creationId xmlns:a16="http://schemas.microsoft.com/office/drawing/2014/main" id="{182AD2C0-6F43-F349-8F1B-4312B86555D2}"/>
              </a:ext>
            </a:extLst>
          </p:cNvPr>
          <p:cNvPicPr>
            <a:picLocks noChangeAspect="1"/>
          </p:cNvPicPr>
          <p:nvPr/>
        </p:nvPicPr>
        <p:blipFill>
          <a:blip r:embed="rId2"/>
          <a:stretch>
            <a:fillRect/>
          </a:stretch>
        </p:blipFill>
        <p:spPr>
          <a:xfrm>
            <a:off x="3691657" y="1322338"/>
            <a:ext cx="8249845" cy="3073067"/>
          </a:xfrm>
          <a:prstGeom prst="rect">
            <a:avLst/>
          </a:prstGeom>
        </p:spPr>
      </p:pic>
      <p:sp>
        <p:nvSpPr>
          <p:cNvPr id="8" name="TextBox 7">
            <a:extLst>
              <a:ext uri="{FF2B5EF4-FFF2-40B4-BE49-F238E27FC236}">
                <a16:creationId xmlns:a16="http://schemas.microsoft.com/office/drawing/2014/main" id="{8A2C6E86-9BA7-E1B9-EA07-671EE89FE388}"/>
              </a:ext>
            </a:extLst>
          </p:cNvPr>
          <p:cNvSpPr txBox="1"/>
          <p:nvPr/>
        </p:nvSpPr>
        <p:spPr>
          <a:xfrm>
            <a:off x="3691658" y="4603531"/>
            <a:ext cx="8249844" cy="157343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marL="228594" indent="-228600" algn="just">
              <a:lnSpc>
                <a:spcPct val="90000"/>
              </a:lnSpc>
              <a:spcAft>
                <a:spcPts val="600"/>
              </a:spcAft>
              <a:buFont typeface="Arial" panose="020B0604020202020204" pitchFamily="34" charset="0"/>
              <a:buChar char="•"/>
            </a:pPr>
            <a:r>
              <a:rPr lang="en-US" sz="2000" dirty="0"/>
              <a:t>In comparison to the baseline models, all neural network models tend to perform better than the best baseline model on the test dataset, achieving high accuracy and precision</a:t>
            </a:r>
          </a:p>
          <a:p>
            <a:pPr marL="228594" indent="-228600" algn="just">
              <a:lnSpc>
                <a:spcPct val="90000"/>
              </a:lnSpc>
              <a:spcAft>
                <a:spcPts val="600"/>
              </a:spcAft>
              <a:buFont typeface="Arial" panose="020B0604020202020204" pitchFamily="34" charset="0"/>
              <a:buChar char="•"/>
            </a:pPr>
            <a:r>
              <a:rPr lang="en-US" sz="2000" dirty="0"/>
              <a:t>Among the NN models, 1-D CNN performs the best on the test data achieving a 97.27% accuracy, closely followed by the deep leaning NN model (97.09% accuracy)</a:t>
            </a:r>
          </a:p>
        </p:txBody>
      </p:sp>
      <p:sp>
        <p:nvSpPr>
          <p:cNvPr id="7" name="Slide Number Placeholder 6">
            <a:extLst>
              <a:ext uri="{FF2B5EF4-FFF2-40B4-BE49-F238E27FC236}">
                <a16:creationId xmlns:a16="http://schemas.microsoft.com/office/drawing/2014/main" id="{469BCA43-9C10-3D48-8104-CB5704BC13B6}"/>
              </a:ext>
            </a:extLst>
          </p:cNvPr>
          <p:cNvSpPr>
            <a:spLocks noGrp="1"/>
          </p:cNvSpPr>
          <p:nvPr>
            <p:ph type="sldNum" idx="12"/>
          </p:nvPr>
        </p:nvSpPr>
        <p:spPr>
          <a:xfrm>
            <a:off x="9884978" y="6356350"/>
            <a:ext cx="1468821" cy="365125"/>
          </a:xfrm>
        </p:spPr>
        <p:txBody>
          <a:bodyPr vert="horz" lIns="91440" tIns="45720" rIns="91440" bIns="45720" rtlCol="0" anchor="ctr">
            <a:normAutofit/>
          </a:bodyPr>
          <a:lstStyle/>
          <a:p>
            <a:pPr>
              <a:spcAft>
                <a:spcPts val="600"/>
              </a:spcAft>
            </a:pPr>
            <a:fld id="{00000000-1234-1234-1234-123412341234}" type="slidenum">
              <a:rPr lang="en-US">
                <a:solidFill>
                  <a:prstClr val="black">
                    <a:tint val="75000"/>
                  </a:prstClr>
                </a:solidFill>
              </a:rPr>
              <a:pPr>
                <a:spcAft>
                  <a:spcPts val="600"/>
                </a:spcAft>
              </a:pPr>
              <a:t>27</a:t>
            </a:fld>
            <a:endParaRPr lang="en-US">
              <a:solidFill>
                <a:prstClr val="black">
                  <a:tint val="75000"/>
                </a:prstClr>
              </a:solidFill>
            </a:endParaRPr>
          </a:p>
        </p:txBody>
      </p:sp>
    </p:spTree>
    <p:extLst>
      <p:ext uri="{BB962C8B-B14F-4D97-AF65-F5344CB8AC3E}">
        <p14:creationId xmlns:p14="http://schemas.microsoft.com/office/powerpoint/2010/main" val="1968604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8B20C8-8753-509F-B7CF-15DEDC197049}"/>
              </a:ext>
            </a:extLst>
          </p:cNvPr>
          <p:cNvSpPr>
            <a:spLocks noGrp="1"/>
          </p:cNvSpPr>
          <p:nvPr>
            <p:ph type="body" idx="1"/>
          </p:nvPr>
        </p:nvSpPr>
        <p:spPr>
          <a:xfrm>
            <a:off x="584643" y="5690843"/>
            <a:ext cx="5157787" cy="725321"/>
          </a:xfrm>
        </p:spPr>
        <p:txBody>
          <a:bodyPr>
            <a:noAutofit/>
          </a:bodyPr>
          <a:lstStyle/>
          <a:p>
            <a:pPr algn="ctr"/>
            <a:r>
              <a:rPr lang="en-US" sz="1600" dirty="0">
                <a:solidFill>
                  <a:schemeClr val="accent6"/>
                </a:solidFill>
              </a:rPr>
              <a:t>Original Classification - “Positive”</a:t>
            </a:r>
          </a:p>
          <a:p>
            <a:pPr algn="ctr"/>
            <a:r>
              <a:rPr lang="en-US" sz="1600" dirty="0">
                <a:solidFill>
                  <a:schemeClr val="accent6"/>
                </a:solidFill>
              </a:rPr>
              <a:t>Prediction Score – 0.9987</a:t>
            </a:r>
          </a:p>
          <a:p>
            <a:pPr algn="ctr"/>
            <a:r>
              <a:rPr lang="en-US" sz="1600" dirty="0">
                <a:solidFill>
                  <a:schemeClr val="accent6"/>
                </a:solidFill>
              </a:rPr>
              <a:t>Predicted Classification - </a:t>
            </a:r>
          </a:p>
        </p:txBody>
      </p:sp>
      <p:sp>
        <p:nvSpPr>
          <p:cNvPr id="4" name="Content Placeholder 3">
            <a:extLst>
              <a:ext uri="{FF2B5EF4-FFF2-40B4-BE49-F238E27FC236}">
                <a16:creationId xmlns:a16="http://schemas.microsoft.com/office/drawing/2014/main" id="{7F43BCC2-77C9-5A01-8CE5-46B8565EE561}"/>
              </a:ext>
            </a:extLst>
          </p:cNvPr>
          <p:cNvSpPr>
            <a:spLocks noGrp="1"/>
          </p:cNvSpPr>
          <p:nvPr>
            <p:ph sz="half" idx="2"/>
          </p:nvPr>
        </p:nvSpPr>
        <p:spPr>
          <a:xfrm>
            <a:off x="682906" y="1360588"/>
            <a:ext cx="5309565" cy="3859593"/>
          </a:xfrm>
          <a:ln w="9525">
            <a:noFill/>
          </a:ln>
          <a:effectLst>
            <a:outerShdw blurRad="190500" dist="228600" dir="2700000" algn="ctr">
              <a:srgbClr val="000000">
                <a:alpha val="30000"/>
              </a:srgbClr>
            </a:outerShdw>
            <a:softEdge rad="12700"/>
          </a:effectLst>
          <a:scene3d>
            <a:camera prst="orthographicFront">
              <a:rot lat="0" lon="0" rev="0"/>
            </a:camera>
            <a:lightRig rig="glow" dir="t">
              <a:rot lat="0" lon="0" rev="4800000"/>
            </a:lightRig>
          </a:scene3d>
          <a:sp3d prstMaterial="matte">
            <a:bevelT w="127000" h="63500"/>
          </a:sp3d>
        </p:spPr>
        <p:txBody>
          <a:bodyPr>
            <a:normAutofit/>
          </a:bodyPr>
          <a:lstStyle/>
          <a:p>
            <a:pPr marL="0" indent="0" algn="ctr">
              <a:lnSpc>
                <a:spcPct val="120000"/>
              </a:lnSpc>
              <a:buNone/>
            </a:pPr>
            <a:r>
              <a:rPr lang="en-US" sz="2400" dirty="0"/>
              <a:t>“ I enjoy vintage books and movies so I enjoyed reading this book. The plot was unusual. Don't think killing someone in self-defense but leaving the scene and the body without notifying the police or hitting someone in the jaw to knock them out would wash today. Still it was a good read for me. ”</a:t>
            </a:r>
          </a:p>
        </p:txBody>
      </p:sp>
      <p:sp>
        <p:nvSpPr>
          <p:cNvPr id="6" name="Content Placeholder 5">
            <a:extLst>
              <a:ext uri="{FF2B5EF4-FFF2-40B4-BE49-F238E27FC236}">
                <a16:creationId xmlns:a16="http://schemas.microsoft.com/office/drawing/2014/main" id="{537F6809-65D9-3B5E-012F-EDCD986AD2F9}"/>
              </a:ext>
            </a:extLst>
          </p:cNvPr>
          <p:cNvSpPr>
            <a:spLocks noGrp="1"/>
          </p:cNvSpPr>
          <p:nvPr>
            <p:ph sz="quarter" idx="4"/>
          </p:nvPr>
        </p:nvSpPr>
        <p:spPr>
          <a:xfrm>
            <a:off x="6473142" y="2280214"/>
            <a:ext cx="5183188" cy="1747776"/>
          </a:xfrm>
          <a:ln w="952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marL="0" indent="0" algn="ctr">
              <a:lnSpc>
                <a:spcPct val="100000"/>
              </a:lnSpc>
              <a:buNone/>
            </a:pPr>
            <a:r>
              <a:rPr lang="en-US" sz="2400" dirty="0"/>
              <a:t>“ The </a:t>
            </a:r>
            <a:r>
              <a:rPr lang="en-US" sz="2400" dirty="0" err="1"/>
              <a:t>arabian</a:t>
            </a:r>
            <a:r>
              <a:rPr lang="en-US" sz="2400" dirty="0"/>
              <a:t> fantasy, </a:t>
            </a:r>
            <a:r>
              <a:rPr lang="en-US" sz="2400" dirty="0" err="1"/>
              <a:t>slavegirl</a:t>
            </a:r>
            <a:r>
              <a:rPr lang="en-US" sz="2400" dirty="0"/>
              <a:t> trained to seduce and submit herself. Not to my taste, too much sex and not very erotic. Kind of mechanical......... “</a:t>
            </a:r>
          </a:p>
          <a:p>
            <a:pPr marL="0" indent="0">
              <a:lnSpc>
                <a:spcPct val="100000"/>
              </a:lnSpc>
              <a:buNone/>
            </a:pPr>
            <a:endParaRPr lang="en-US" sz="3200" dirty="0"/>
          </a:p>
          <a:p>
            <a:pPr marL="0" indent="0">
              <a:lnSpc>
                <a:spcPct val="100000"/>
              </a:lnSpc>
              <a:buNone/>
            </a:pPr>
            <a:endParaRPr lang="en-US" sz="3200" dirty="0"/>
          </a:p>
          <a:p>
            <a:pPr marL="0" indent="0">
              <a:lnSpc>
                <a:spcPct val="100000"/>
              </a:lnSpc>
              <a:buNone/>
            </a:pPr>
            <a:endParaRPr lang="en-US" sz="3200" dirty="0"/>
          </a:p>
        </p:txBody>
      </p:sp>
      <p:sp>
        <p:nvSpPr>
          <p:cNvPr id="8" name="Text Placeholder 4">
            <a:extLst>
              <a:ext uri="{FF2B5EF4-FFF2-40B4-BE49-F238E27FC236}">
                <a16:creationId xmlns:a16="http://schemas.microsoft.com/office/drawing/2014/main" id="{DFA59110-8FC4-4CFE-F4E5-D19A5B556079}"/>
              </a:ext>
            </a:extLst>
          </p:cNvPr>
          <p:cNvSpPr txBox="1">
            <a:spLocks/>
          </p:cNvSpPr>
          <p:nvPr/>
        </p:nvSpPr>
        <p:spPr>
          <a:xfrm>
            <a:off x="1215345" y="5694186"/>
            <a:ext cx="3470135" cy="50265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sz="2000" dirty="0">
              <a:solidFill>
                <a:schemeClr val="accent1">
                  <a:lumMod val="50000"/>
                </a:schemeClr>
              </a:solidFill>
            </a:endParaRPr>
          </a:p>
        </p:txBody>
      </p:sp>
      <p:sp>
        <p:nvSpPr>
          <p:cNvPr id="10" name="Text Placeholder 2">
            <a:extLst>
              <a:ext uri="{FF2B5EF4-FFF2-40B4-BE49-F238E27FC236}">
                <a16:creationId xmlns:a16="http://schemas.microsoft.com/office/drawing/2014/main" id="{988A680B-24AA-C750-A3C5-AB8571479A05}"/>
              </a:ext>
            </a:extLst>
          </p:cNvPr>
          <p:cNvSpPr txBox="1">
            <a:spLocks/>
          </p:cNvSpPr>
          <p:nvPr/>
        </p:nvSpPr>
        <p:spPr>
          <a:xfrm>
            <a:off x="29560" y="6185266"/>
            <a:ext cx="5157787" cy="50265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sz="2000" dirty="0">
              <a:solidFill>
                <a:schemeClr val="accent1">
                  <a:lumMod val="50000"/>
                </a:schemeClr>
              </a:solidFill>
            </a:endParaRPr>
          </a:p>
        </p:txBody>
      </p:sp>
      <p:sp>
        <p:nvSpPr>
          <p:cNvPr id="11" name="Text Placeholder 2">
            <a:extLst>
              <a:ext uri="{FF2B5EF4-FFF2-40B4-BE49-F238E27FC236}">
                <a16:creationId xmlns:a16="http://schemas.microsoft.com/office/drawing/2014/main" id="{B12B4AC9-11BF-F3B5-7250-308948B539D2}"/>
              </a:ext>
            </a:extLst>
          </p:cNvPr>
          <p:cNvSpPr txBox="1">
            <a:spLocks/>
          </p:cNvSpPr>
          <p:nvPr/>
        </p:nvSpPr>
        <p:spPr>
          <a:xfrm>
            <a:off x="6498543" y="5913508"/>
            <a:ext cx="5157787" cy="50265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600" dirty="0">
                <a:solidFill>
                  <a:schemeClr val="accent2">
                    <a:lumMod val="75000"/>
                  </a:schemeClr>
                </a:solidFill>
              </a:rPr>
              <a:t>Original Classification - “Negative”</a:t>
            </a:r>
          </a:p>
          <a:p>
            <a:pPr algn="ctr"/>
            <a:r>
              <a:rPr lang="en-US" sz="1600" dirty="0">
                <a:solidFill>
                  <a:schemeClr val="accent2">
                    <a:lumMod val="75000"/>
                  </a:schemeClr>
                </a:solidFill>
              </a:rPr>
              <a:t>Prediction Score – 0.3995</a:t>
            </a:r>
          </a:p>
          <a:p>
            <a:pPr algn="ctr"/>
            <a:r>
              <a:rPr lang="en-US" sz="1600" dirty="0">
                <a:solidFill>
                  <a:schemeClr val="accent2">
                    <a:lumMod val="75000"/>
                  </a:schemeClr>
                </a:solidFill>
              </a:rPr>
              <a:t>Predicted Classification - </a:t>
            </a:r>
          </a:p>
        </p:txBody>
      </p:sp>
      <p:sp>
        <p:nvSpPr>
          <p:cNvPr id="12" name="Text Placeholder 4">
            <a:extLst>
              <a:ext uri="{FF2B5EF4-FFF2-40B4-BE49-F238E27FC236}">
                <a16:creationId xmlns:a16="http://schemas.microsoft.com/office/drawing/2014/main" id="{64B6BDB8-C1BE-AC7F-E7C0-7C5440A8D58E}"/>
              </a:ext>
            </a:extLst>
          </p:cNvPr>
          <p:cNvSpPr txBox="1">
            <a:spLocks/>
          </p:cNvSpPr>
          <p:nvPr/>
        </p:nvSpPr>
        <p:spPr>
          <a:xfrm>
            <a:off x="6368010" y="5453043"/>
            <a:ext cx="5183188" cy="50265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sz="2000" dirty="0">
              <a:solidFill>
                <a:schemeClr val="accent2">
                  <a:lumMod val="50000"/>
                </a:schemeClr>
              </a:solidFill>
            </a:endParaRPr>
          </a:p>
        </p:txBody>
      </p:sp>
      <p:sp>
        <p:nvSpPr>
          <p:cNvPr id="16" name="Title 1">
            <a:extLst>
              <a:ext uri="{FF2B5EF4-FFF2-40B4-BE49-F238E27FC236}">
                <a16:creationId xmlns:a16="http://schemas.microsoft.com/office/drawing/2014/main" id="{4C2D7CBB-D968-7B64-8619-731A361CFD27}"/>
              </a:ext>
            </a:extLst>
          </p:cNvPr>
          <p:cNvSpPr>
            <a:spLocks noGrp="1"/>
          </p:cNvSpPr>
          <p:nvPr>
            <p:ph type="title"/>
          </p:nvPr>
        </p:nvSpPr>
        <p:spPr>
          <a:xfrm>
            <a:off x="882076" y="35026"/>
            <a:ext cx="3427073" cy="1325563"/>
          </a:xfrm>
        </p:spPr>
        <p:txBody>
          <a:bodyPr>
            <a:normAutofit/>
          </a:bodyPr>
          <a:lstStyle/>
          <a:p>
            <a:r>
              <a:rPr lang="en-US" sz="4000" b="1" dirty="0"/>
              <a:t>Model Output</a:t>
            </a:r>
          </a:p>
        </p:txBody>
      </p:sp>
      <p:pic>
        <p:nvPicPr>
          <p:cNvPr id="1026" name="Picture 2" descr="Sentiment, very, satisfied Icon in Google Material">
            <a:extLst>
              <a:ext uri="{FF2B5EF4-FFF2-40B4-BE49-F238E27FC236}">
                <a16:creationId xmlns:a16="http://schemas.microsoft.com/office/drawing/2014/main" id="{A2A76B38-2491-4600-6C42-AFCA47CDC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912" y="6026239"/>
            <a:ext cx="525804" cy="5258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gative Icon - Download negative Icon 892927 | Noun Project">
            <a:extLst>
              <a:ext uri="{FF2B5EF4-FFF2-40B4-BE49-F238E27FC236}">
                <a16:creationId xmlns:a16="http://schemas.microsoft.com/office/drawing/2014/main" id="{704BB87E-5165-B054-BA67-B0712CED8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9445" y="5978556"/>
            <a:ext cx="549476" cy="54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873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arrows painted on the asphalt">
            <a:extLst>
              <a:ext uri="{FF2B5EF4-FFF2-40B4-BE49-F238E27FC236}">
                <a16:creationId xmlns:a16="http://schemas.microsoft.com/office/drawing/2014/main" id="{1A24F848-5829-4030-1A78-06CA8E2FA22A}"/>
              </a:ext>
            </a:extLst>
          </p:cNvPr>
          <p:cNvPicPr>
            <a:picLocks noChangeAspect="1"/>
          </p:cNvPicPr>
          <p:nvPr/>
        </p:nvPicPr>
        <p:blipFill rotWithShape="1">
          <a:blip r:embed="rId2"/>
          <a:srcRect t="1113" b="13981"/>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1CC44-C318-87DF-3F50-8024BF13B2C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spcBef>
                <a:spcPct val="0"/>
              </a:spcBef>
            </a:pPr>
            <a:r>
              <a:rPr lang="en-US" sz="5200">
                <a:solidFill>
                  <a:srgbClr val="FFFFFF"/>
                </a:solidFill>
              </a:rPr>
              <a:t>NEXT STEPS</a:t>
            </a:r>
          </a:p>
        </p:txBody>
      </p:sp>
      <p:sp>
        <p:nvSpPr>
          <p:cNvPr id="4" name="Slide Number Placeholder 3">
            <a:extLst>
              <a:ext uri="{FF2B5EF4-FFF2-40B4-BE49-F238E27FC236}">
                <a16:creationId xmlns:a16="http://schemas.microsoft.com/office/drawing/2014/main" id="{FB54EB05-4A29-E945-922B-37812D8D6A45}"/>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29</a:t>
            </a:fld>
            <a:endParaRPr lang="en-US">
              <a:solidFill>
                <a:srgbClr val="FFFFFF"/>
              </a:solidFill>
              <a:latin typeface="Calibri" panose="020F0502020204030204"/>
            </a:endParaRPr>
          </a:p>
        </p:txBody>
      </p:sp>
    </p:spTree>
    <p:extLst>
      <p:ext uri="{BB962C8B-B14F-4D97-AF65-F5344CB8AC3E}">
        <p14:creationId xmlns:p14="http://schemas.microsoft.com/office/powerpoint/2010/main" val="3492997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4F30-7F34-B294-51B1-D70D80126CFC}"/>
              </a:ext>
            </a:extLst>
          </p:cNvPr>
          <p:cNvSpPr>
            <a:spLocks noGrp="1"/>
          </p:cNvSpPr>
          <p:nvPr>
            <p:ph type="title"/>
          </p:nvPr>
        </p:nvSpPr>
        <p:spPr>
          <a:xfrm>
            <a:off x="415600" y="273232"/>
            <a:ext cx="11360800" cy="817600"/>
          </a:xfrm>
        </p:spPr>
        <p:txBody>
          <a:bodyPr>
            <a:normAutofit/>
          </a:bodyPr>
          <a:lstStyle/>
          <a:p>
            <a:r>
              <a:rPr lang="en-US" b="1" dirty="0"/>
              <a:t>Business Scope</a:t>
            </a:r>
          </a:p>
        </p:txBody>
      </p:sp>
      <p:sp>
        <p:nvSpPr>
          <p:cNvPr id="3" name="Text Placeholder 2">
            <a:extLst>
              <a:ext uri="{FF2B5EF4-FFF2-40B4-BE49-F238E27FC236}">
                <a16:creationId xmlns:a16="http://schemas.microsoft.com/office/drawing/2014/main" id="{F575B179-5BD8-B90E-862D-0B42A9D108F4}"/>
              </a:ext>
            </a:extLst>
          </p:cNvPr>
          <p:cNvSpPr>
            <a:spLocks noGrp="1"/>
          </p:cNvSpPr>
          <p:nvPr>
            <p:ph type="body" idx="1"/>
          </p:nvPr>
        </p:nvSpPr>
        <p:spPr>
          <a:xfrm>
            <a:off x="415600" y="1205061"/>
            <a:ext cx="11360800" cy="5012557"/>
          </a:xfrm>
        </p:spPr>
        <p:txBody>
          <a:bodyPr>
            <a:normAutofit fontScale="85000" lnSpcReduction="20000"/>
          </a:bodyPr>
          <a:lstStyle/>
          <a:p>
            <a:pPr marL="380990" indent="-380990" algn="just">
              <a:lnSpc>
                <a:spcPct val="114999"/>
              </a:lnSpc>
              <a:spcAft>
                <a:spcPts val="1600"/>
              </a:spcAft>
            </a:pPr>
            <a:r>
              <a:rPr lang="en-US" dirty="0"/>
              <a:t>Topic modelling allows us to identify themes across reviews and discover hidden areas of concern and dissatisfaction. Reviews are segmented across different ratings to determine what themes are common across positive reviews. This helps understand key areas of product improvement and identify key positive themes to further monetize on</a:t>
            </a:r>
          </a:p>
          <a:p>
            <a:pPr marL="380990" indent="-380990" algn="just">
              <a:lnSpc>
                <a:spcPct val="114999"/>
              </a:lnSpc>
              <a:spcAft>
                <a:spcPts val="1600"/>
              </a:spcAft>
            </a:pPr>
            <a:r>
              <a:rPr lang="en-US" dirty="0"/>
              <a:t>Human emotions can be studied by analyzing text. By creating a classification model to determine sentiment, unlabeled &amp; labeled text data can be used to determine sentiment against products, improving customer experience</a:t>
            </a:r>
          </a:p>
          <a:p>
            <a:pPr marL="380990" indent="-380990" algn="just">
              <a:lnSpc>
                <a:spcPct val="114999"/>
              </a:lnSpc>
              <a:spcAft>
                <a:spcPts val="1600"/>
              </a:spcAft>
            </a:pPr>
            <a:r>
              <a:rPr lang="en-US" dirty="0"/>
              <a:t>These analyses will help Amazon determine which genre of products on its platform is driving traffic, user interest, criticism and it can then make targeted product recommendation and informed marketing decisions accordingly. These strategies will have a direct impact on the revenue</a:t>
            </a:r>
          </a:p>
        </p:txBody>
      </p:sp>
      <p:sp>
        <p:nvSpPr>
          <p:cNvPr id="5" name="Slide Number Placeholder 4">
            <a:extLst>
              <a:ext uri="{FF2B5EF4-FFF2-40B4-BE49-F238E27FC236}">
                <a16:creationId xmlns:a16="http://schemas.microsoft.com/office/drawing/2014/main" id="{EA2B7482-6627-4A49-B511-25C12D415D04}"/>
              </a:ext>
            </a:extLst>
          </p:cNvPr>
          <p:cNvSpPr>
            <a:spLocks noGrp="1"/>
          </p:cNvSpPr>
          <p:nvPr>
            <p:ph type="sldNum" idx="12"/>
          </p:nvPr>
        </p:nvSpPr>
        <p:spPr>
          <a:xfrm>
            <a:off x="11296611" y="6217618"/>
            <a:ext cx="731600" cy="524800"/>
          </a:xfrm>
        </p:spPr>
        <p:txBody>
          <a:bodyPr/>
          <a:lstStyle/>
          <a:p>
            <a:fld id="{00000000-1234-1234-1234-123412341234}" type="slidenum">
              <a:rPr lang="en" smtClean="0"/>
              <a:pPr/>
              <a:t>3</a:t>
            </a:fld>
            <a:endParaRPr lang="en"/>
          </a:p>
        </p:txBody>
      </p:sp>
    </p:spTree>
    <p:extLst>
      <p:ext uri="{BB962C8B-B14F-4D97-AF65-F5344CB8AC3E}">
        <p14:creationId xmlns:p14="http://schemas.microsoft.com/office/powerpoint/2010/main" val="3544712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7618-7825-A66C-5217-6C0643752C24}"/>
              </a:ext>
            </a:extLst>
          </p:cNvPr>
          <p:cNvSpPr>
            <a:spLocks noGrp="1"/>
          </p:cNvSpPr>
          <p:nvPr>
            <p:ph type="title"/>
          </p:nvPr>
        </p:nvSpPr>
        <p:spPr>
          <a:xfrm>
            <a:off x="440789" y="73263"/>
            <a:ext cx="10027513" cy="1007600"/>
          </a:xfrm>
        </p:spPr>
        <p:txBody>
          <a:bodyPr>
            <a:normAutofit/>
          </a:bodyPr>
          <a:lstStyle/>
          <a:p>
            <a:r>
              <a:rPr lang="en-US" sz="4000" b="1" dirty="0"/>
              <a:t>Implementation &amp; Roadmap – Topic Modeling</a:t>
            </a:r>
          </a:p>
        </p:txBody>
      </p:sp>
      <p:sp>
        <p:nvSpPr>
          <p:cNvPr id="3" name="Text Placeholder 2">
            <a:extLst>
              <a:ext uri="{FF2B5EF4-FFF2-40B4-BE49-F238E27FC236}">
                <a16:creationId xmlns:a16="http://schemas.microsoft.com/office/drawing/2014/main" id="{AB88BC57-951F-6EFF-A6DD-4C6E2F56F8A1}"/>
              </a:ext>
            </a:extLst>
          </p:cNvPr>
          <p:cNvSpPr>
            <a:spLocks noGrp="1"/>
          </p:cNvSpPr>
          <p:nvPr>
            <p:ph type="body" idx="1"/>
          </p:nvPr>
        </p:nvSpPr>
        <p:spPr>
          <a:xfrm>
            <a:off x="277055" y="1229346"/>
            <a:ext cx="6032744" cy="5360157"/>
          </a:xfrm>
        </p:spPr>
        <p:txBody>
          <a:bodyPr>
            <a:normAutofit fontScale="92500" lnSpcReduction="10000"/>
          </a:bodyPr>
          <a:lstStyle/>
          <a:p>
            <a:pPr algn="just">
              <a:lnSpc>
                <a:spcPct val="114999"/>
              </a:lnSpc>
            </a:pPr>
            <a:r>
              <a:rPr lang="en-US" sz="1800" dirty="0"/>
              <a:t>Facilitate </a:t>
            </a:r>
            <a:r>
              <a:rPr lang="en-US" sz="1800" b="1" dirty="0"/>
              <a:t>special 'Book Series' launches</a:t>
            </a:r>
            <a:r>
              <a:rPr lang="en-US" sz="1800" dirty="0"/>
              <a:t> on the Kindle platform as this will drive interest e.g., Make all the 'Harry Potter books' on kindle</a:t>
            </a:r>
          </a:p>
          <a:p>
            <a:pPr algn="just">
              <a:lnSpc>
                <a:spcPct val="114999"/>
              </a:lnSpc>
            </a:pPr>
            <a:endParaRPr lang="en-US" sz="1800" dirty="0"/>
          </a:p>
          <a:p>
            <a:pPr algn="just">
              <a:lnSpc>
                <a:spcPct val="114999"/>
              </a:lnSpc>
            </a:pPr>
            <a:r>
              <a:rPr lang="en-US" sz="1800" dirty="0"/>
              <a:t>Create a display on the Kindle App to view the books by the</a:t>
            </a:r>
            <a:r>
              <a:rPr lang="en-US" sz="1800" b="1" dirty="0"/>
              <a:t> Top 10 categories </a:t>
            </a:r>
            <a:r>
              <a:rPr lang="en-US" sz="1800" dirty="0"/>
              <a:t>(basis customer ratings) as mentioned in previous slide</a:t>
            </a:r>
          </a:p>
          <a:p>
            <a:pPr algn="just">
              <a:lnSpc>
                <a:spcPct val="114999"/>
              </a:lnSpc>
            </a:pPr>
            <a:endParaRPr lang="en-US" sz="1800" dirty="0"/>
          </a:p>
          <a:p>
            <a:pPr algn="just">
              <a:lnSpc>
                <a:spcPct val="114999"/>
              </a:lnSpc>
            </a:pPr>
            <a:r>
              <a:rPr lang="en-US" sz="1800" dirty="0"/>
              <a:t>Identify which authors are </a:t>
            </a:r>
            <a:r>
              <a:rPr lang="en-US" sz="1800" b="1" dirty="0"/>
              <a:t>in the news</a:t>
            </a:r>
            <a:r>
              <a:rPr lang="en-US" sz="1800" dirty="0"/>
              <a:t> and try to market them. For e.g., if a new book by Roald Dahl is due to come next month, market all previous Roald Dahl books on the kindle platform</a:t>
            </a:r>
          </a:p>
          <a:p>
            <a:pPr algn="just">
              <a:lnSpc>
                <a:spcPct val="114999"/>
              </a:lnSpc>
            </a:pPr>
            <a:endParaRPr lang="en-US" sz="1800" dirty="0"/>
          </a:p>
          <a:p>
            <a:pPr algn="just">
              <a:lnSpc>
                <a:spcPct val="114999"/>
              </a:lnSpc>
            </a:pPr>
            <a:r>
              <a:rPr lang="en-US" sz="1800" dirty="0"/>
              <a:t>Organize </a:t>
            </a:r>
            <a:r>
              <a:rPr lang="en-US" sz="1800" b="1" dirty="0"/>
              <a:t>'Kindle exclusive' book launches</a:t>
            </a:r>
            <a:r>
              <a:rPr lang="en-US" sz="1800" dirty="0"/>
              <a:t> to attract huge interest from the reading community</a:t>
            </a:r>
          </a:p>
          <a:p>
            <a:pPr algn="just">
              <a:lnSpc>
                <a:spcPct val="114999"/>
              </a:lnSpc>
            </a:pPr>
            <a:endParaRPr lang="en-US" sz="1800" dirty="0"/>
          </a:p>
          <a:p>
            <a:pPr algn="just">
              <a:lnSpc>
                <a:spcPct val="114999"/>
              </a:lnSpc>
            </a:pPr>
            <a:r>
              <a:rPr lang="en-US" sz="1800" dirty="0"/>
              <a:t>Organize </a:t>
            </a:r>
            <a:r>
              <a:rPr lang="en-US" sz="1800" b="1" dirty="0"/>
              <a:t>'Kindle Talks' </a:t>
            </a:r>
            <a:r>
              <a:rPr lang="en-US" sz="1800" dirty="0"/>
              <a:t>where people discuss what they might have recently read so that more people share their experiences amongst themselves</a:t>
            </a:r>
          </a:p>
        </p:txBody>
      </p:sp>
      <p:pic>
        <p:nvPicPr>
          <p:cNvPr id="5" name="Picture 5" descr="Shape&#10;&#10;Description automatically generated">
            <a:extLst>
              <a:ext uri="{FF2B5EF4-FFF2-40B4-BE49-F238E27FC236}">
                <a16:creationId xmlns:a16="http://schemas.microsoft.com/office/drawing/2014/main" id="{4C94C2CC-A012-795E-6F76-6790B051F695}"/>
              </a:ext>
            </a:extLst>
          </p:cNvPr>
          <p:cNvPicPr>
            <a:picLocks noChangeAspect="1"/>
          </p:cNvPicPr>
          <p:nvPr/>
        </p:nvPicPr>
        <p:blipFill>
          <a:blip r:embed="rId2"/>
          <a:stretch>
            <a:fillRect/>
          </a:stretch>
        </p:blipFill>
        <p:spPr>
          <a:xfrm>
            <a:off x="6853875" y="2466046"/>
            <a:ext cx="4917104" cy="2886756"/>
          </a:xfrm>
          <a:prstGeom prst="rect">
            <a:avLst/>
          </a:prstGeom>
        </p:spPr>
      </p:pic>
      <p:sp>
        <p:nvSpPr>
          <p:cNvPr id="6" name="Slide Number Placeholder 5">
            <a:extLst>
              <a:ext uri="{FF2B5EF4-FFF2-40B4-BE49-F238E27FC236}">
                <a16:creationId xmlns:a16="http://schemas.microsoft.com/office/drawing/2014/main" id="{F726DEBA-2035-2F43-8B2D-EAA5CC22EC3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861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226415" y="200708"/>
            <a:ext cx="10646759" cy="689712"/>
          </a:xfrm>
        </p:spPr>
        <p:txBody>
          <a:bodyPr>
            <a:normAutofit fontScale="90000"/>
          </a:bodyPr>
          <a:lstStyle/>
          <a:p>
            <a:pPr marL="186262">
              <a:lnSpc>
                <a:spcPct val="114999"/>
              </a:lnSpc>
            </a:pPr>
            <a:r>
              <a:rPr lang="en-US" b="1" dirty="0"/>
              <a:t>Implementation &amp; Roadmap – Sentiment Analysis</a:t>
            </a:r>
            <a:endParaRPr lang="en-US" dirty="0"/>
          </a:p>
        </p:txBody>
      </p:sp>
      <p:sp>
        <p:nvSpPr>
          <p:cNvPr id="8" name="TextBox 7">
            <a:extLst>
              <a:ext uri="{FF2B5EF4-FFF2-40B4-BE49-F238E27FC236}">
                <a16:creationId xmlns:a16="http://schemas.microsoft.com/office/drawing/2014/main" id="{8A2C6E86-9BA7-E1B9-EA07-671EE89FE388}"/>
              </a:ext>
            </a:extLst>
          </p:cNvPr>
          <p:cNvSpPr txBox="1"/>
          <p:nvPr/>
        </p:nvSpPr>
        <p:spPr>
          <a:xfrm>
            <a:off x="641132" y="1495733"/>
            <a:ext cx="11128413" cy="481670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just"/>
            <a:endParaRPr lang="en-US" sz="2000" dirty="0"/>
          </a:p>
          <a:p>
            <a:pPr marL="228594" indent="-228594" algn="just">
              <a:buChar char="•"/>
            </a:pPr>
            <a:r>
              <a:rPr lang="en-US" sz="2000" dirty="0"/>
              <a:t>Build an automated data visualization dashboard to regularly monitor reviews. This dashboard can be customized for internal use and for the product owner</a:t>
            </a:r>
          </a:p>
          <a:p>
            <a:pPr marL="228594" indent="-228594" algn="just">
              <a:buChar char="•"/>
            </a:pPr>
            <a:endParaRPr lang="en-US" sz="500" dirty="0"/>
          </a:p>
          <a:p>
            <a:pPr marL="228594" indent="-228594" algn="just">
              <a:buChar char="•"/>
            </a:pPr>
            <a:r>
              <a:rPr lang="en-US" sz="2000" dirty="0"/>
              <a:t>Provide the following metrics by product, time, author, etc., to the product owner:</a:t>
            </a:r>
          </a:p>
          <a:p>
            <a:pPr marL="742950" lvl="1" indent="-285750" algn="just">
              <a:buFont typeface="Courier New" panose="02070309020205020404" pitchFamily="49" charset="0"/>
              <a:buChar char="o"/>
            </a:pPr>
            <a:r>
              <a:rPr lang="en-US" sz="2000" dirty="0"/>
              <a:t>Key level 1 sentiments such as happy, sad, angry </a:t>
            </a:r>
          </a:p>
          <a:p>
            <a:pPr marL="742950" lvl="1" indent="-285750" algn="just">
              <a:buFont typeface="Courier New" panose="02070309020205020404" pitchFamily="49" charset="0"/>
              <a:buChar char="o"/>
            </a:pPr>
            <a:r>
              <a:rPr lang="en-US" sz="2000" dirty="0"/>
              <a:t>A level 2 sentiment with further sentiment classification for each of the level 1 sentiment</a:t>
            </a:r>
          </a:p>
          <a:p>
            <a:pPr marL="742950" lvl="1" indent="-285750" algn="just">
              <a:buFont typeface="Courier New" panose="02070309020205020404" pitchFamily="49" charset="0"/>
              <a:buChar char="o"/>
            </a:pPr>
            <a:endParaRPr lang="en-US" sz="500" dirty="0"/>
          </a:p>
          <a:p>
            <a:pPr marL="228594" indent="-228594" algn="just">
              <a:buChar char="•"/>
            </a:pPr>
            <a:r>
              <a:rPr lang="en-US" sz="2000" dirty="0"/>
              <a:t>Extend the text analysis to generate summary based on the review, in scenarios where the summary is too short or does not capture the sentiment of the review</a:t>
            </a:r>
          </a:p>
          <a:p>
            <a:pPr marL="228594" indent="-228594" algn="just">
              <a:buChar char="•"/>
            </a:pPr>
            <a:endParaRPr lang="en-US" sz="500" dirty="0"/>
          </a:p>
          <a:p>
            <a:pPr marL="228594" indent="-228594" algn="just">
              <a:buChar char="•"/>
            </a:pPr>
            <a:r>
              <a:rPr lang="en-US" sz="2000" dirty="0"/>
              <a:t>Scale the analysis across regions and languages to cater suggestions to a wider audience</a:t>
            </a:r>
          </a:p>
          <a:p>
            <a:pPr marL="228594" indent="-228594" algn="just">
              <a:buChar char="•"/>
            </a:pPr>
            <a:endParaRPr lang="en-US" sz="500" dirty="0"/>
          </a:p>
          <a:p>
            <a:pPr marL="228594" indent="-228594" algn="just">
              <a:buChar char="•"/>
            </a:pPr>
            <a:r>
              <a:rPr lang="en-US" sz="2000" dirty="0"/>
              <a:t>Deliver targeted marketing content &amp; offers to reviewers, build a product recommendation system for the end user </a:t>
            </a:r>
          </a:p>
          <a:p>
            <a:pPr marL="228594" indent="-228594" algn="just">
              <a:buChar char="•"/>
            </a:pPr>
            <a:endParaRPr lang="en-US" sz="500" dirty="0"/>
          </a:p>
          <a:p>
            <a:pPr marL="228594" indent="-228594" algn="just">
              <a:buChar char="•"/>
            </a:pPr>
            <a:r>
              <a:rPr lang="en-US" sz="2000" dirty="0"/>
              <a:t>Assist product owners providing reviewer demographics and track customer sentiment over time to improve the recommendation system</a:t>
            </a:r>
          </a:p>
          <a:p>
            <a:pPr marL="228594" indent="-228594" algn="just">
              <a:buChar char="•"/>
            </a:pPr>
            <a:endParaRPr lang="en-US" sz="2000" dirty="0"/>
          </a:p>
        </p:txBody>
      </p:sp>
      <p:sp>
        <p:nvSpPr>
          <p:cNvPr id="6" name="Slide Number Placeholder 5">
            <a:extLst>
              <a:ext uri="{FF2B5EF4-FFF2-40B4-BE49-F238E27FC236}">
                <a16:creationId xmlns:a16="http://schemas.microsoft.com/office/drawing/2014/main" id="{C101A010-86C7-F543-9B58-817EDFDE962C}"/>
              </a:ext>
            </a:extLst>
          </p:cNvPr>
          <p:cNvSpPr>
            <a:spLocks noGrp="1"/>
          </p:cNvSpPr>
          <p:nvPr>
            <p:ph type="sldNum" idx="12"/>
          </p:nvPr>
        </p:nvSpPr>
        <p:spPr/>
        <p:txBody>
          <a:bodyPr/>
          <a:lstStyle/>
          <a:p>
            <a:fld id="{00000000-1234-1234-1234-123412341234}" type="slidenum">
              <a:rPr lang="en" smtClean="0"/>
              <a:pPr/>
              <a:t>31</a:t>
            </a:fld>
            <a:endParaRPr lang="en"/>
          </a:p>
        </p:txBody>
      </p:sp>
      <p:sp>
        <p:nvSpPr>
          <p:cNvPr id="3" name="Rectangle 2">
            <a:extLst>
              <a:ext uri="{FF2B5EF4-FFF2-40B4-BE49-F238E27FC236}">
                <a16:creationId xmlns:a16="http://schemas.microsoft.com/office/drawing/2014/main" id="{2C8D2508-DC5B-0743-A3BD-1E60E4D42CB6}"/>
              </a:ext>
            </a:extLst>
          </p:cNvPr>
          <p:cNvSpPr/>
          <p:nvPr/>
        </p:nvSpPr>
        <p:spPr>
          <a:xfrm>
            <a:off x="1413641" y="1020303"/>
            <a:ext cx="9364717" cy="646331"/>
          </a:xfrm>
          <a:prstGeom prst="rect">
            <a:avLst/>
          </a:prstGeom>
        </p:spPr>
        <p:txBody>
          <a:bodyPr wrap="square">
            <a:spAutoFit/>
          </a:bodyPr>
          <a:lstStyle/>
          <a:p>
            <a:r>
              <a:rPr lang="en-US" i="1" dirty="0">
                <a:solidFill>
                  <a:srgbClr val="0070C0"/>
                </a:solidFill>
                <a:latin typeface="Cavolini" panose="020B0604020202020204" pitchFamily="34" charset="0"/>
                <a:cs typeface="Cavolini" panose="020B0604020202020204" pitchFamily="34" charset="0"/>
              </a:rPr>
              <a:t>“people will forget what you said, people will forget what you did, but people will never forget how you made them feel.”</a:t>
            </a:r>
          </a:p>
        </p:txBody>
      </p:sp>
    </p:spTree>
    <p:extLst>
      <p:ext uri="{BB962C8B-B14F-4D97-AF65-F5344CB8AC3E}">
        <p14:creationId xmlns:p14="http://schemas.microsoft.com/office/powerpoint/2010/main" val="116996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425420" y="0"/>
            <a:ext cx="10646759" cy="689712"/>
          </a:xfrm>
        </p:spPr>
        <p:txBody>
          <a:bodyPr>
            <a:normAutofit fontScale="90000"/>
          </a:bodyPr>
          <a:lstStyle/>
          <a:p>
            <a:pPr marL="186262">
              <a:lnSpc>
                <a:spcPct val="114999"/>
              </a:lnSpc>
            </a:pPr>
            <a:r>
              <a:rPr lang="en-US" b="1" dirty="0"/>
              <a:t>Return on Investment (ROI)</a:t>
            </a:r>
          </a:p>
        </p:txBody>
      </p:sp>
      <p:sp>
        <p:nvSpPr>
          <p:cNvPr id="3" name="Text Placeholder 2">
            <a:extLst>
              <a:ext uri="{FF2B5EF4-FFF2-40B4-BE49-F238E27FC236}">
                <a16:creationId xmlns:a16="http://schemas.microsoft.com/office/drawing/2014/main" id="{B61EF88A-A687-F015-0080-787E46F7A5AB}"/>
              </a:ext>
            </a:extLst>
          </p:cNvPr>
          <p:cNvSpPr>
            <a:spLocks noGrp="1"/>
          </p:cNvSpPr>
          <p:nvPr>
            <p:ph type="body" idx="1"/>
          </p:nvPr>
        </p:nvSpPr>
        <p:spPr/>
        <p:txBody>
          <a:bodyPr/>
          <a:lstStyle/>
          <a:p>
            <a:pPr>
              <a:buNone/>
            </a:pPr>
            <a:endParaRPr lang="en-US"/>
          </a:p>
          <a:p>
            <a:pPr>
              <a:lnSpc>
                <a:spcPct val="114999"/>
              </a:lnSpc>
              <a:buNone/>
            </a:pPr>
            <a:endParaRPr lang="en-US"/>
          </a:p>
        </p:txBody>
      </p:sp>
      <p:sp>
        <p:nvSpPr>
          <p:cNvPr id="8" name="TextBox 7">
            <a:extLst>
              <a:ext uri="{FF2B5EF4-FFF2-40B4-BE49-F238E27FC236}">
                <a16:creationId xmlns:a16="http://schemas.microsoft.com/office/drawing/2014/main" id="{8A2C6E86-9BA7-E1B9-EA07-671EE89FE388}"/>
              </a:ext>
            </a:extLst>
          </p:cNvPr>
          <p:cNvSpPr txBox="1"/>
          <p:nvPr/>
        </p:nvSpPr>
        <p:spPr>
          <a:xfrm>
            <a:off x="425420" y="766167"/>
            <a:ext cx="11408373" cy="603242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b="1" dirty="0"/>
              <a:t>Cost &amp; Expenditure (Annual)</a:t>
            </a:r>
          </a:p>
          <a:p>
            <a:pPr marL="742950" lvl="1" indent="-285750">
              <a:buFont typeface="Arial" panose="020B0604020202020204" pitchFamily="34" charset="0"/>
              <a:buChar char="•"/>
            </a:pPr>
            <a:r>
              <a:rPr lang="en-US" sz="1600" dirty="0"/>
              <a:t>Fixed Costs: </a:t>
            </a:r>
          </a:p>
          <a:p>
            <a:pPr marL="1200150" lvl="2" indent="-285750">
              <a:buFont typeface="Arial" panose="020B0604020202020204" pitchFamily="34" charset="0"/>
              <a:buChar char="•"/>
            </a:pPr>
            <a:r>
              <a:rPr lang="en-US" sz="1600" dirty="0"/>
              <a:t>Employees - 150,000 * (2 analysts + 1 Data Scientist + 1 Manager) * 1 year = $ 0.6M</a:t>
            </a:r>
          </a:p>
          <a:p>
            <a:pPr marL="1200150" lvl="2" indent="-285750">
              <a:buFont typeface="Arial" panose="020B0604020202020204" pitchFamily="34" charset="0"/>
              <a:buChar char="•"/>
            </a:pPr>
            <a:r>
              <a:rPr lang="en-US" sz="1600" dirty="0"/>
              <a:t>Infrastructure, Subscription and Software = $ 1M</a:t>
            </a:r>
          </a:p>
          <a:p>
            <a:pPr marL="742950" lvl="1" indent="-285750">
              <a:buFont typeface="Arial" panose="020B0604020202020204" pitchFamily="34" charset="0"/>
              <a:buChar char="•"/>
            </a:pPr>
            <a:r>
              <a:rPr lang="en-US" sz="1600" dirty="0"/>
              <a:t>Floating Costs:</a:t>
            </a:r>
          </a:p>
          <a:p>
            <a:pPr marL="1200150" lvl="2" indent="-285750">
              <a:buFont typeface="Arial" panose="020B0604020202020204" pitchFamily="34" charset="0"/>
              <a:buChar char="•"/>
            </a:pPr>
            <a:r>
              <a:rPr lang="en-US" sz="1600" dirty="0"/>
              <a:t>Marketing – $10 coupons * 50,000 * 6 months = $ 3M</a:t>
            </a:r>
          </a:p>
          <a:p>
            <a:pPr marL="742950" lvl="1" indent="-285750">
              <a:buFont typeface="Arial" panose="020B0604020202020204" pitchFamily="34" charset="0"/>
              <a:buChar char="•"/>
            </a:pPr>
            <a:r>
              <a:rPr lang="en-US" sz="1600" dirty="0"/>
              <a:t>Miscellaneous Costs:</a:t>
            </a:r>
          </a:p>
          <a:p>
            <a:pPr marL="1200150" lvl="2" indent="-285750">
              <a:buFont typeface="Arial" panose="020B0604020202020204" pitchFamily="34" charset="0"/>
              <a:buChar char="•"/>
            </a:pPr>
            <a:r>
              <a:rPr lang="en-US" sz="1600" dirty="0"/>
              <a:t>Estimated as 15% of total cost = $ 0.3M</a:t>
            </a:r>
          </a:p>
          <a:p>
            <a:pPr marL="742950" lvl="1" indent="-285750">
              <a:buFont typeface="Arial" panose="020B0604020202020204" pitchFamily="34" charset="0"/>
              <a:buChar char="•"/>
            </a:pPr>
            <a:r>
              <a:rPr lang="en-US" sz="1600" dirty="0"/>
              <a:t>Total Cost of implementation:</a:t>
            </a:r>
          </a:p>
          <a:p>
            <a:pPr marL="1200150" lvl="2" indent="-285750">
              <a:buFont typeface="Arial" panose="020B0604020202020204" pitchFamily="34" charset="0"/>
              <a:buChar char="•"/>
            </a:pPr>
            <a:r>
              <a:rPr lang="en-US" sz="1600" b="1" i="1" dirty="0"/>
              <a:t>$ 4.9M</a:t>
            </a:r>
          </a:p>
          <a:p>
            <a:endParaRPr lang="en-US" sz="1600" dirty="0"/>
          </a:p>
          <a:p>
            <a:r>
              <a:rPr lang="en-US" sz="1600" b="1" dirty="0"/>
              <a:t>Earnings &amp; Savings (Annual)</a:t>
            </a:r>
          </a:p>
          <a:p>
            <a:pPr marL="742950" lvl="1" indent="-285750">
              <a:buFont typeface="Arial" panose="020B0604020202020204" pitchFamily="34" charset="0"/>
              <a:buChar char="•"/>
            </a:pPr>
            <a:r>
              <a:rPr lang="en-US" sz="1600" dirty="0"/>
              <a:t>Current Amazon Kindle Revenue - ~$500M</a:t>
            </a:r>
          </a:p>
          <a:p>
            <a:pPr marL="742950" lvl="1" indent="-285750">
              <a:buFont typeface="Arial" panose="020B0604020202020204" pitchFamily="34" charset="0"/>
              <a:buChar char="•"/>
            </a:pPr>
            <a:r>
              <a:rPr lang="en-US" sz="1600" dirty="0"/>
              <a:t>Improved recommendation system, scaling across languages:</a:t>
            </a:r>
          </a:p>
          <a:p>
            <a:pPr marL="1200150" lvl="2" indent="-285750">
              <a:buFont typeface="Arial" panose="020B0604020202020204" pitchFamily="34" charset="0"/>
              <a:buChar char="•"/>
            </a:pPr>
            <a:r>
              <a:rPr lang="en-US" sz="1600" dirty="0"/>
              <a:t>Sales increase by 5% = 500M * 5% = $ 25M</a:t>
            </a:r>
          </a:p>
          <a:p>
            <a:pPr marL="742950" lvl="1" indent="-285750">
              <a:buFont typeface="Arial" panose="020B0604020202020204" pitchFamily="34" charset="0"/>
              <a:buChar char="•"/>
            </a:pPr>
            <a:r>
              <a:rPr lang="en-US" sz="1600" dirty="0"/>
              <a:t>Topic modeling recommendation for self-published books:</a:t>
            </a:r>
          </a:p>
          <a:p>
            <a:pPr marL="1200150" lvl="2" indent="-285750">
              <a:buFont typeface="Arial" panose="020B0604020202020204" pitchFamily="34" charset="0"/>
              <a:buChar char="•"/>
            </a:pPr>
            <a:r>
              <a:rPr lang="en-US" sz="1600" dirty="0"/>
              <a:t>Sales increase by 10% for 15% publisher revenue = 500M * 10% * 15% = $ 7.5M</a:t>
            </a:r>
          </a:p>
          <a:p>
            <a:pPr marL="742950" lvl="1" indent="-285750">
              <a:buFont typeface="Arial" panose="020B0604020202020204" pitchFamily="34" charset="0"/>
              <a:buChar char="•"/>
            </a:pPr>
            <a:r>
              <a:rPr lang="en-US" sz="1600" dirty="0"/>
              <a:t>Marketing impact:</a:t>
            </a:r>
          </a:p>
          <a:p>
            <a:pPr marL="1200150" lvl="2" indent="-285750">
              <a:buFont typeface="Arial" panose="020B0604020202020204" pitchFamily="34" charset="0"/>
              <a:buChar char="•"/>
            </a:pPr>
            <a:r>
              <a:rPr lang="en-US" sz="1600" dirty="0"/>
              <a:t>Assuming typical conservative marketing impact of 2% of revenue = 2% * 500 = $ 10M</a:t>
            </a:r>
          </a:p>
          <a:p>
            <a:pPr marL="742950" lvl="1" indent="-285750">
              <a:buFont typeface="Arial" panose="020B0604020202020204" pitchFamily="34" charset="0"/>
              <a:buChar char="•"/>
            </a:pPr>
            <a:r>
              <a:rPr lang="en-US" sz="1600" dirty="0"/>
              <a:t>Total Earnings and Savings:</a:t>
            </a:r>
          </a:p>
          <a:p>
            <a:pPr marL="1200150" lvl="2" indent="-285750">
              <a:buFont typeface="Arial" panose="020B0604020202020204" pitchFamily="34" charset="0"/>
              <a:buChar char="•"/>
            </a:pPr>
            <a:r>
              <a:rPr lang="en-US" sz="1600" b="1" i="1" dirty="0"/>
              <a:t>$ 42.5M</a:t>
            </a:r>
            <a:endParaRPr lang="en-US" sz="1600" dirty="0"/>
          </a:p>
          <a:p>
            <a:pPr marL="228594" indent="-228594">
              <a:buChar char="•"/>
            </a:pPr>
            <a:endParaRPr lang="en-US" sz="1600" dirty="0"/>
          </a:p>
          <a:p>
            <a:r>
              <a:rPr lang="en-US" sz="1600" b="1" dirty="0"/>
              <a:t>ROI</a:t>
            </a:r>
          </a:p>
          <a:p>
            <a:pPr marL="742950" lvl="1" indent="-285750">
              <a:buFont typeface="Arial" panose="020B0604020202020204" pitchFamily="34" charset="0"/>
              <a:buChar char="•"/>
            </a:pPr>
            <a:r>
              <a:rPr lang="en-US" sz="1600" b="1" dirty="0"/>
              <a:t>Revenue – Expenditure = $42.5M – $4.9M = </a:t>
            </a:r>
            <a:r>
              <a:rPr lang="en-US" b="1" dirty="0">
                <a:solidFill>
                  <a:srgbClr val="0070C0"/>
                </a:solidFill>
              </a:rPr>
              <a:t>$ ~37.6M annually</a:t>
            </a:r>
            <a:endParaRPr lang="en-US" sz="1600" b="1" dirty="0">
              <a:solidFill>
                <a:srgbClr val="0070C0"/>
              </a:solidFill>
            </a:endParaRPr>
          </a:p>
        </p:txBody>
      </p:sp>
      <p:sp>
        <p:nvSpPr>
          <p:cNvPr id="5" name="Slide Number Placeholder 4">
            <a:extLst>
              <a:ext uri="{FF2B5EF4-FFF2-40B4-BE49-F238E27FC236}">
                <a16:creationId xmlns:a16="http://schemas.microsoft.com/office/drawing/2014/main" id="{8DFC48AA-9DA5-B94C-866B-9187C85B97B8}"/>
              </a:ext>
            </a:extLst>
          </p:cNvPr>
          <p:cNvSpPr>
            <a:spLocks noGrp="1"/>
          </p:cNvSpPr>
          <p:nvPr>
            <p:ph type="sldNum" idx="12"/>
          </p:nvPr>
        </p:nvSpPr>
        <p:spPr/>
        <p:txBody>
          <a:bodyPr/>
          <a:lstStyle/>
          <a:p>
            <a:fld id="{00000000-1234-1234-1234-123412341234}" type="slidenum">
              <a:rPr lang="en" smtClean="0"/>
              <a:pPr/>
              <a:t>32</a:t>
            </a:fld>
            <a:endParaRPr lang="en"/>
          </a:p>
        </p:txBody>
      </p:sp>
    </p:spTree>
    <p:extLst>
      <p:ext uri="{BB962C8B-B14F-4D97-AF65-F5344CB8AC3E}">
        <p14:creationId xmlns:p14="http://schemas.microsoft.com/office/powerpoint/2010/main" val="2199901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A2C6E86-9BA7-E1B9-EA07-671EE89FE388}"/>
              </a:ext>
            </a:extLst>
          </p:cNvPr>
          <p:cNvSpPr txBox="1"/>
          <p:nvPr/>
        </p:nvSpPr>
        <p:spPr>
          <a:xfrm>
            <a:off x="4309461" y="458514"/>
            <a:ext cx="7255477" cy="235825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just">
              <a:spcAft>
                <a:spcPts val="600"/>
              </a:spcAft>
            </a:pPr>
            <a:r>
              <a:rPr lang="en-US" sz="1700" b="1"/>
              <a:t>Sentiment Analysis</a:t>
            </a:r>
          </a:p>
          <a:p>
            <a:pPr marL="514350" indent="-514350" algn="just">
              <a:spcAft>
                <a:spcPts val="600"/>
              </a:spcAft>
              <a:buAutoNum type="arabicPeriod"/>
            </a:pPr>
            <a:r>
              <a:rPr lang="en-US" sz="1700"/>
              <a:t>Improve the underlying modeling techniques by performing extensive hyperparameter tuning, cross-validation and perform better pre-processing</a:t>
            </a:r>
          </a:p>
          <a:p>
            <a:pPr marL="514350" indent="-514350" algn="just">
              <a:spcAft>
                <a:spcPts val="600"/>
              </a:spcAft>
              <a:buFontTx/>
              <a:buAutoNum type="arabicPeriod"/>
            </a:pPr>
            <a:r>
              <a:rPr lang="en-US" sz="1700"/>
              <a:t>Explore other machine learning techniques such as SVM, random forests, etc., </a:t>
            </a:r>
          </a:p>
          <a:p>
            <a:pPr marL="514350" indent="-514350" algn="just">
              <a:spcAft>
                <a:spcPts val="600"/>
              </a:spcAft>
              <a:buFontTx/>
              <a:buAutoNum type="arabicPeriod"/>
            </a:pPr>
            <a:r>
              <a:rPr lang="en-US" sz="1700"/>
              <a:t>Assist text analytics with data from other media such as purchase history, user demographics, marketing response &amp; activity</a:t>
            </a:r>
          </a:p>
          <a:p>
            <a:pPr marL="514350" indent="-514350" algn="just">
              <a:spcAft>
                <a:spcPts val="600"/>
              </a:spcAft>
              <a:buFontTx/>
              <a:buAutoNum type="arabicPeriod"/>
            </a:pPr>
            <a:r>
              <a:rPr lang="en-US" sz="1700"/>
              <a:t>Leverage gloVe and BERT techniques to improve prediction accuracy</a:t>
            </a:r>
            <a:endParaRPr lang="en-US" sz="1700" dirty="0"/>
          </a:p>
        </p:txBody>
      </p:sp>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966952" y="1204108"/>
            <a:ext cx="2816772" cy="1781175"/>
          </a:xfrm>
        </p:spPr>
        <p:txBody>
          <a:bodyPr vert="horz" lIns="91440" tIns="45720" rIns="91440" bIns="45720" rtlCol="0" anchor="ctr">
            <a:normAutofit/>
          </a:bodyPr>
          <a:lstStyle/>
          <a:p>
            <a:pPr marL="186262">
              <a:spcBef>
                <a:spcPct val="0"/>
              </a:spcBef>
            </a:pPr>
            <a:r>
              <a:rPr lang="en-US" sz="2800" kern="1200">
                <a:solidFill>
                  <a:srgbClr val="FFFFFF"/>
                </a:solidFill>
                <a:latin typeface="+mj-lt"/>
                <a:ea typeface="+mj-ea"/>
                <a:cs typeface="+mj-cs"/>
              </a:rPr>
              <a:t>POTENTIAL IMPROVEMENTS</a:t>
            </a:r>
            <a:endParaRPr lang="en-US" sz="2800" kern="1200" dirty="0">
              <a:solidFill>
                <a:srgbClr val="FFFFFF"/>
              </a:solidFill>
              <a:latin typeface="+mj-lt"/>
              <a:ea typeface="+mj-ea"/>
              <a:cs typeface="+mj-cs"/>
            </a:endParaRPr>
          </a:p>
        </p:txBody>
      </p:sp>
      <p:sp>
        <p:nvSpPr>
          <p:cNvPr id="5" name="Slide Number Placeholder 4">
            <a:extLst>
              <a:ext uri="{FF2B5EF4-FFF2-40B4-BE49-F238E27FC236}">
                <a16:creationId xmlns:a16="http://schemas.microsoft.com/office/drawing/2014/main" id="{1DF214CE-0061-0F4F-AAC2-694D425A1141}"/>
              </a:ext>
            </a:extLst>
          </p:cNvPr>
          <p:cNvSpPr>
            <a:spLocks noGrp="1"/>
          </p:cNvSpPr>
          <p:nvPr>
            <p:ph type="sldNum" idx="12"/>
          </p:nvPr>
        </p:nvSpPr>
        <p:spPr>
          <a:xfrm>
            <a:off x="10662024" y="6356350"/>
            <a:ext cx="691776" cy="365125"/>
          </a:xfrm>
        </p:spPr>
        <p:txBody>
          <a:bodyPr vert="horz" lIns="91440" tIns="45720" rIns="91440" bIns="45720" rtlCol="0" anchor="ctr">
            <a:normAutofit/>
          </a:bodyPr>
          <a:lstStyle/>
          <a:p>
            <a:pPr>
              <a:spcAft>
                <a:spcPts val="600"/>
              </a:spcAft>
            </a:pPr>
            <a:fld id="{00000000-1234-1234-1234-123412341234}" type="slidenum">
              <a:rPr lang="en-US" smtClean="0">
                <a:solidFill>
                  <a:prstClr val="black">
                    <a:tint val="75000"/>
                  </a:prstClr>
                </a:solidFill>
              </a:rPr>
              <a:pPr>
                <a:spcAft>
                  <a:spcPts val="600"/>
                </a:spcAft>
              </a:pPr>
              <a:t>33</a:t>
            </a:fld>
            <a:endParaRPr lang="en-US">
              <a:solidFill>
                <a:prstClr val="black">
                  <a:tint val="75000"/>
                </a:prstClr>
              </a:solidFill>
            </a:endParaRPr>
          </a:p>
        </p:txBody>
      </p:sp>
      <p:sp>
        <p:nvSpPr>
          <p:cNvPr id="9" name="TextBox 8">
            <a:extLst>
              <a:ext uri="{FF2B5EF4-FFF2-40B4-BE49-F238E27FC236}">
                <a16:creationId xmlns:a16="http://schemas.microsoft.com/office/drawing/2014/main" id="{DB22B1F5-685E-294C-B618-FE003D5FF480}"/>
              </a:ext>
            </a:extLst>
          </p:cNvPr>
          <p:cNvSpPr txBox="1"/>
          <p:nvPr/>
        </p:nvSpPr>
        <p:spPr>
          <a:xfrm>
            <a:off x="4309461" y="3429000"/>
            <a:ext cx="7255477" cy="235825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just">
              <a:lnSpc>
                <a:spcPct val="80000"/>
              </a:lnSpc>
              <a:spcAft>
                <a:spcPts val="600"/>
              </a:spcAft>
            </a:pPr>
            <a:r>
              <a:rPr lang="en-US" sz="1700" b="1" dirty="0"/>
              <a:t>Topic Modeling</a:t>
            </a:r>
          </a:p>
          <a:p>
            <a:pPr marL="514350" indent="-514350" algn="just">
              <a:spcAft>
                <a:spcPts val="600"/>
              </a:spcAft>
              <a:buAutoNum type="arabicPeriod"/>
            </a:pPr>
            <a:r>
              <a:rPr lang="en-US" sz="1700" dirty="0"/>
              <a:t>Explore other techniques like Latent Dirichlet Allocation(LDA) and Non-Negative Matrix factorization(NMF)​</a:t>
            </a:r>
          </a:p>
          <a:p>
            <a:pPr marL="514350" indent="-514350" algn="just">
              <a:spcAft>
                <a:spcPts val="600"/>
              </a:spcAft>
              <a:buAutoNum type="arabicPeriod"/>
            </a:pPr>
            <a:r>
              <a:rPr lang="en-US" sz="1700" dirty="0"/>
              <a:t>Use 'Topic Reduction' approach to optimize number of topics generated​</a:t>
            </a:r>
          </a:p>
          <a:p>
            <a:pPr marL="514350" indent="-514350" algn="just">
              <a:spcAft>
                <a:spcPts val="600"/>
              </a:spcAft>
              <a:buAutoNum type="arabicPeriod"/>
            </a:pPr>
            <a:r>
              <a:rPr lang="en-US" sz="1700" dirty="0"/>
              <a:t>Carry out a n-grams approach to the </a:t>
            </a:r>
            <a:r>
              <a:rPr lang="en-US" sz="1700" dirty="0" err="1"/>
              <a:t>BERTopic</a:t>
            </a:r>
            <a:r>
              <a:rPr lang="en-US" sz="1700" dirty="0"/>
              <a:t> Model to see which works best​</a:t>
            </a:r>
          </a:p>
          <a:p>
            <a:pPr marL="514350" indent="-514350" algn="just">
              <a:spcAft>
                <a:spcPts val="600"/>
              </a:spcAft>
              <a:buAutoNum type="arabicPeriod"/>
            </a:pPr>
            <a:r>
              <a:rPr lang="en-US" sz="1700" dirty="0"/>
              <a:t>Model the data on the entire data with a higher computing power for more representative results</a:t>
            </a:r>
          </a:p>
          <a:p>
            <a:pPr marL="514350" indent="-514350" algn="just">
              <a:spcAft>
                <a:spcPts val="600"/>
              </a:spcAft>
              <a:buAutoNum type="arabicPeriod"/>
            </a:pPr>
            <a:r>
              <a:rPr lang="en-US" sz="1700" dirty="0"/>
              <a:t>Pre-process the data with finer details to produce more accurate results</a:t>
            </a:r>
          </a:p>
          <a:p>
            <a:pPr marL="514350" indent="-514350" algn="just">
              <a:spcAft>
                <a:spcPts val="600"/>
              </a:spcAft>
              <a:buAutoNum type="arabicPeriod"/>
            </a:pPr>
            <a:endParaRPr lang="en-US" sz="1700" dirty="0"/>
          </a:p>
        </p:txBody>
      </p:sp>
    </p:spTree>
    <p:extLst>
      <p:ext uri="{BB962C8B-B14F-4D97-AF65-F5344CB8AC3E}">
        <p14:creationId xmlns:p14="http://schemas.microsoft.com/office/powerpoint/2010/main" val="3063126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415601" y="28528"/>
            <a:ext cx="10646759" cy="689712"/>
          </a:xfrm>
        </p:spPr>
        <p:txBody>
          <a:bodyPr>
            <a:normAutofit fontScale="90000"/>
          </a:bodyPr>
          <a:lstStyle/>
          <a:p>
            <a:pPr marL="186262">
              <a:lnSpc>
                <a:spcPct val="114999"/>
              </a:lnSpc>
            </a:pPr>
            <a:r>
              <a:rPr lang="en-US" b="1" dirty="0"/>
              <a:t>CONCLUSION</a:t>
            </a:r>
          </a:p>
        </p:txBody>
      </p:sp>
      <p:sp>
        <p:nvSpPr>
          <p:cNvPr id="8" name="TextBox 7">
            <a:extLst>
              <a:ext uri="{FF2B5EF4-FFF2-40B4-BE49-F238E27FC236}">
                <a16:creationId xmlns:a16="http://schemas.microsoft.com/office/drawing/2014/main" id="{8A2C6E86-9BA7-E1B9-EA07-671EE89FE388}"/>
              </a:ext>
            </a:extLst>
          </p:cNvPr>
          <p:cNvSpPr txBox="1"/>
          <p:nvPr/>
        </p:nvSpPr>
        <p:spPr>
          <a:xfrm>
            <a:off x="413723" y="875623"/>
            <a:ext cx="11408373" cy="57400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just"/>
            <a:endParaRPr lang="en-US" sz="2000" dirty="0"/>
          </a:p>
          <a:p>
            <a:pPr marL="228594" indent="-228594" algn="just">
              <a:buChar char="•"/>
            </a:pPr>
            <a:r>
              <a:rPr lang="en-US" sz="2000" dirty="0"/>
              <a:t>As avid book readers in the generation of social media, we decided to analyze Amazon Kindle reviews to better understand the readers’ opinions and their key topics of interest</a:t>
            </a:r>
          </a:p>
          <a:p>
            <a:pPr marL="228594" indent="-228594" algn="just">
              <a:buChar char="•"/>
            </a:pPr>
            <a:endParaRPr lang="en-US" sz="500" dirty="0"/>
          </a:p>
          <a:p>
            <a:pPr marL="228594" indent="-228594" algn="just">
              <a:buChar char="•"/>
            </a:pPr>
            <a:r>
              <a:rPr lang="en-US" sz="2000" dirty="0"/>
              <a:t>We filtered for reviews from June - July 2014 and implemented data pre-processing techniques on the raw dataset </a:t>
            </a:r>
          </a:p>
          <a:p>
            <a:pPr marL="228594" indent="-228594" algn="just">
              <a:buChar char="•"/>
            </a:pPr>
            <a:endParaRPr lang="en-US" sz="500" dirty="0"/>
          </a:p>
          <a:p>
            <a:pPr marL="228594" indent="-228594" algn="just">
              <a:buChar char="•"/>
            </a:pPr>
            <a:r>
              <a:rPr lang="en-US" sz="2000" dirty="0"/>
              <a:t>We explored supervised and unsupervised learning techniques for sentiment analysis and topic modeling respectively</a:t>
            </a:r>
          </a:p>
          <a:p>
            <a:pPr marL="228594" indent="-228594" algn="just">
              <a:buChar char="•"/>
            </a:pPr>
            <a:endParaRPr lang="en-US" sz="500" dirty="0"/>
          </a:p>
          <a:p>
            <a:pPr marL="228594" indent="-228594" algn="just">
              <a:buChar char="•"/>
            </a:pPr>
            <a:r>
              <a:rPr lang="en-US" sz="2000" dirty="0"/>
              <a:t>As part of topic modeling, </a:t>
            </a:r>
            <a:r>
              <a:rPr lang="en-US" sz="2000" dirty="0" err="1"/>
              <a:t>BERTopic</a:t>
            </a:r>
            <a:r>
              <a:rPr lang="en-US" sz="2000" dirty="0"/>
              <a:t> modeling generated more interpretable results in the form of specific themes. These themes could point us to the most popular categories in the Kindle ecosystem</a:t>
            </a:r>
          </a:p>
          <a:p>
            <a:pPr marL="228594" indent="-228594" algn="just">
              <a:buChar char="•"/>
            </a:pPr>
            <a:endParaRPr lang="en-US" sz="500" dirty="0"/>
          </a:p>
          <a:p>
            <a:pPr marL="228594" indent="-228594" algn="just">
              <a:buChar char="•"/>
            </a:pPr>
            <a:r>
              <a:rPr lang="en-US" sz="2000" dirty="0"/>
              <a:t>As part of Sentiment Analysis, 1-D Convolutional Neural Network (CNN) generated the best classification accuracy of 97.27%</a:t>
            </a:r>
          </a:p>
          <a:p>
            <a:pPr marL="228594" indent="-228594" algn="just">
              <a:buFontTx/>
              <a:buChar char="•"/>
            </a:pPr>
            <a:r>
              <a:rPr lang="en-US" sz="2000" dirty="0"/>
              <a:t>Given these, we would deploy </a:t>
            </a:r>
            <a:r>
              <a:rPr lang="en-US" sz="2000" dirty="0" err="1"/>
              <a:t>BERTopic</a:t>
            </a:r>
            <a:r>
              <a:rPr lang="en-US" sz="2000" dirty="0"/>
              <a:t> modeling and 1-D CNN model to drive our analysis and generate data-driven insights</a:t>
            </a:r>
          </a:p>
          <a:p>
            <a:pPr marL="228594" indent="-228594" algn="just">
              <a:buChar char="•"/>
            </a:pPr>
            <a:endParaRPr lang="en-US" sz="500" dirty="0"/>
          </a:p>
          <a:p>
            <a:pPr marL="228594" indent="-228594" algn="just">
              <a:buFontTx/>
              <a:buChar char="•"/>
            </a:pPr>
            <a:r>
              <a:rPr lang="en-US" sz="2000" dirty="0"/>
              <a:t>Advanced NLP techniques like Topic Modeling and Sentiment Analysis can thus, be used to transform the way businesses work. We have implemented these techniques in our analysis and estimated the revenue impact </a:t>
            </a:r>
            <a:r>
              <a:rPr lang="en-US" sz="2000" i="1" dirty="0"/>
              <a:t>($ 42.5M annualized)</a:t>
            </a:r>
            <a:r>
              <a:rPr lang="en-US" sz="2000" dirty="0"/>
              <a:t> through this process, outlining scope for improvement in the product and customer experience</a:t>
            </a:r>
          </a:p>
        </p:txBody>
      </p:sp>
      <p:sp>
        <p:nvSpPr>
          <p:cNvPr id="5" name="Slide Number Placeholder 4">
            <a:extLst>
              <a:ext uri="{FF2B5EF4-FFF2-40B4-BE49-F238E27FC236}">
                <a16:creationId xmlns:a16="http://schemas.microsoft.com/office/drawing/2014/main" id="{19299B01-4B7C-3645-AFDF-DF3947465170}"/>
              </a:ext>
            </a:extLst>
          </p:cNvPr>
          <p:cNvSpPr>
            <a:spLocks noGrp="1"/>
          </p:cNvSpPr>
          <p:nvPr>
            <p:ph type="sldNum" idx="12"/>
          </p:nvPr>
        </p:nvSpPr>
        <p:spPr/>
        <p:txBody>
          <a:bodyPr/>
          <a:lstStyle/>
          <a:p>
            <a:fld id="{00000000-1234-1234-1234-123412341234}" type="slidenum">
              <a:rPr lang="en" smtClean="0"/>
              <a:pPr/>
              <a:t>34</a:t>
            </a:fld>
            <a:endParaRPr lang="en"/>
          </a:p>
        </p:txBody>
      </p:sp>
    </p:spTree>
    <p:extLst>
      <p:ext uri="{BB962C8B-B14F-4D97-AF65-F5344CB8AC3E}">
        <p14:creationId xmlns:p14="http://schemas.microsoft.com/office/powerpoint/2010/main" val="2391081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4272-7FD9-25CB-761D-0B7CE35E3954}"/>
              </a:ext>
            </a:extLst>
          </p:cNvPr>
          <p:cNvSpPr>
            <a:spLocks noGrp="1"/>
          </p:cNvSpPr>
          <p:nvPr>
            <p:ph type="title"/>
          </p:nvPr>
        </p:nvSpPr>
        <p:spPr>
          <a:xfrm>
            <a:off x="415601" y="28528"/>
            <a:ext cx="10646759" cy="689712"/>
          </a:xfrm>
        </p:spPr>
        <p:txBody>
          <a:bodyPr>
            <a:normAutofit fontScale="90000"/>
          </a:bodyPr>
          <a:lstStyle/>
          <a:p>
            <a:pPr marL="186262">
              <a:lnSpc>
                <a:spcPct val="114999"/>
              </a:lnSpc>
            </a:pPr>
            <a:r>
              <a:rPr lang="en-US"/>
              <a:t>REFERENCES</a:t>
            </a:r>
          </a:p>
        </p:txBody>
      </p:sp>
      <p:sp>
        <p:nvSpPr>
          <p:cNvPr id="3" name="Text Placeholder 2">
            <a:extLst>
              <a:ext uri="{FF2B5EF4-FFF2-40B4-BE49-F238E27FC236}">
                <a16:creationId xmlns:a16="http://schemas.microsoft.com/office/drawing/2014/main" id="{B61EF88A-A687-F015-0080-787E46F7A5AB}"/>
              </a:ext>
            </a:extLst>
          </p:cNvPr>
          <p:cNvSpPr>
            <a:spLocks noGrp="1"/>
          </p:cNvSpPr>
          <p:nvPr>
            <p:ph type="body" idx="1"/>
          </p:nvPr>
        </p:nvSpPr>
        <p:spPr/>
        <p:txBody>
          <a:bodyPr/>
          <a:lstStyle/>
          <a:p>
            <a:pPr>
              <a:buNone/>
            </a:pPr>
            <a:endParaRPr lang="en-US"/>
          </a:p>
          <a:p>
            <a:pPr>
              <a:lnSpc>
                <a:spcPct val="114999"/>
              </a:lnSpc>
              <a:buNone/>
            </a:pPr>
            <a:endParaRPr lang="en-US"/>
          </a:p>
        </p:txBody>
      </p:sp>
      <p:sp>
        <p:nvSpPr>
          <p:cNvPr id="8" name="TextBox 7">
            <a:extLst>
              <a:ext uri="{FF2B5EF4-FFF2-40B4-BE49-F238E27FC236}">
                <a16:creationId xmlns:a16="http://schemas.microsoft.com/office/drawing/2014/main" id="{8A2C6E86-9BA7-E1B9-EA07-671EE89FE388}"/>
              </a:ext>
            </a:extLst>
          </p:cNvPr>
          <p:cNvSpPr txBox="1"/>
          <p:nvPr/>
        </p:nvSpPr>
        <p:spPr>
          <a:xfrm>
            <a:off x="619838" y="1012258"/>
            <a:ext cx="11408373" cy="377827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228594" indent="-228594">
              <a:lnSpc>
                <a:spcPct val="150000"/>
              </a:lnSpc>
              <a:buChar char="•"/>
            </a:pPr>
            <a:r>
              <a:rPr lang="en-US" sz="1600" dirty="0">
                <a:hlinkClick r:id="rId2"/>
              </a:rPr>
              <a:t>https://medium.com/analytics-vidhya/bert-for-topic-modeling-bert-vs-lda-8076e72c602b</a:t>
            </a:r>
            <a:endParaRPr lang="en-US" sz="1600" dirty="0"/>
          </a:p>
          <a:p>
            <a:pPr marL="228594" indent="-228594">
              <a:lnSpc>
                <a:spcPct val="150000"/>
              </a:lnSpc>
              <a:buChar char="•"/>
            </a:pPr>
            <a:r>
              <a:rPr lang="en-US" sz="1600" dirty="0">
                <a:hlinkClick r:id="rId3"/>
              </a:rPr>
              <a:t>https://hackernoon.com/nlp-tutorial-topic-modeling-in-python-with-bertopic-372w35l9</a:t>
            </a:r>
            <a:r>
              <a:rPr lang="en-US" sz="1600" dirty="0"/>
              <a:t> </a:t>
            </a:r>
          </a:p>
          <a:p>
            <a:pPr marL="228594" indent="-228594">
              <a:lnSpc>
                <a:spcPct val="150000"/>
              </a:lnSpc>
              <a:buChar char="•"/>
            </a:pPr>
            <a:r>
              <a:rPr lang="en-US" sz="1600" dirty="0">
                <a:hlinkClick r:id="rId4"/>
              </a:rPr>
              <a:t>https://medium.com/nanonets/topic-modeling-with-lsa-psla-lda-and-lda2vec-555ff65b0b05</a:t>
            </a:r>
            <a:r>
              <a:rPr lang="en-US" sz="1600" dirty="0"/>
              <a:t> </a:t>
            </a:r>
          </a:p>
          <a:p>
            <a:pPr marL="228594" indent="-228594">
              <a:lnSpc>
                <a:spcPct val="150000"/>
              </a:lnSpc>
              <a:buChar char="•"/>
            </a:pPr>
            <a:r>
              <a:rPr lang="en-US" sz="1600" dirty="0">
                <a:hlinkClick r:id="rId5"/>
              </a:rPr>
              <a:t>https://maartengr.github.io/BERTopic/api/bertopic.html</a:t>
            </a:r>
            <a:r>
              <a:rPr lang="en-US" sz="1600" dirty="0"/>
              <a:t> </a:t>
            </a:r>
          </a:p>
          <a:p>
            <a:pPr marL="228594" indent="-228594">
              <a:lnSpc>
                <a:spcPct val="150000"/>
              </a:lnSpc>
              <a:buChar char="•"/>
            </a:pPr>
            <a:r>
              <a:rPr lang="en-US" sz="1600" dirty="0">
                <a:hlinkClick r:id="rId6"/>
              </a:rPr>
              <a:t>https://towardsdatascience.com/sentiment-analysis-using-lstm-step-by-step-50d074f09948</a:t>
            </a:r>
            <a:endParaRPr lang="en-US" sz="1600" dirty="0"/>
          </a:p>
          <a:p>
            <a:pPr marL="228594" indent="-228594">
              <a:lnSpc>
                <a:spcPct val="150000"/>
              </a:lnSpc>
              <a:buChar char="•"/>
            </a:pPr>
            <a:r>
              <a:rPr lang="en-US" sz="1600" dirty="0">
                <a:hlinkClick r:id="rId7"/>
              </a:rPr>
              <a:t>https://towardsdatascience.com/a-beginners-guide-to-sentiment-analysis-in-python-95e354ea84f6</a:t>
            </a:r>
            <a:endParaRPr lang="en-US" sz="1600" dirty="0"/>
          </a:p>
          <a:p>
            <a:pPr marL="228594" indent="-228594">
              <a:lnSpc>
                <a:spcPct val="150000"/>
              </a:lnSpc>
              <a:buChar char="•"/>
            </a:pPr>
            <a:r>
              <a:rPr lang="en-US" sz="1600" dirty="0">
                <a:hlinkClick r:id="rId8"/>
              </a:rPr>
              <a:t>https://machinelearningmastery.com/multinomial-logistic-regression-with-python/</a:t>
            </a:r>
            <a:endParaRPr lang="en-US" sz="1600" dirty="0"/>
          </a:p>
          <a:p>
            <a:pPr marL="228594" indent="-228594">
              <a:lnSpc>
                <a:spcPct val="150000"/>
              </a:lnSpc>
              <a:buChar char="•"/>
            </a:pPr>
            <a:r>
              <a:rPr lang="en-US" sz="1600" dirty="0">
                <a:hlinkClick r:id="rId9"/>
              </a:rPr>
              <a:t>https://medium.com/@jjw92abhi/is-logistic-regression-a-good-multi-class-classifier-ad20fecf1309</a:t>
            </a:r>
            <a:endParaRPr lang="en-US" sz="1600" dirty="0"/>
          </a:p>
          <a:p>
            <a:pPr marL="228594" indent="-228594">
              <a:lnSpc>
                <a:spcPct val="150000"/>
              </a:lnSpc>
              <a:buChar char="•"/>
            </a:pPr>
            <a:r>
              <a:rPr lang="en-US" sz="1600" dirty="0">
                <a:hlinkClick r:id="rId10"/>
              </a:rPr>
              <a:t>https://scikit-learn.org/stable/modules/naive_bayes</a:t>
            </a:r>
            <a:r>
              <a:rPr lang="en-US" sz="1600">
                <a:hlinkClick r:id="rId10"/>
              </a:rPr>
              <a:t>.html</a:t>
            </a:r>
            <a:endParaRPr lang="en-US" sz="1600" dirty="0"/>
          </a:p>
          <a:p>
            <a:pPr marL="228594" indent="-228594">
              <a:lnSpc>
                <a:spcPct val="150000"/>
              </a:lnSpc>
              <a:buChar char="•"/>
            </a:pPr>
            <a:endParaRPr lang="en-US" sz="1600" dirty="0"/>
          </a:p>
        </p:txBody>
      </p:sp>
      <p:sp>
        <p:nvSpPr>
          <p:cNvPr id="5" name="Slide Number Placeholder 4">
            <a:extLst>
              <a:ext uri="{FF2B5EF4-FFF2-40B4-BE49-F238E27FC236}">
                <a16:creationId xmlns:a16="http://schemas.microsoft.com/office/drawing/2014/main" id="{CB07CDC3-6D92-7A4F-96AB-01BC43746ACE}"/>
              </a:ext>
            </a:extLst>
          </p:cNvPr>
          <p:cNvSpPr>
            <a:spLocks noGrp="1"/>
          </p:cNvSpPr>
          <p:nvPr>
            <p:ph type="sldNum" idx="12"/>
          </p:nvPr>
        </p:nvSpPr>
        <p:spPr/>
        <p:txBody>
          <a:bodyPr/>
          <a:lstStyle/>
          <a:p>
            <a:fld id="{00000000-1234-1234-1234-123412341234}" type="slidenum">
              <a:rPr lang="en" smtClean="0"/>
              <a:pPr/>
              <a:t>35</a:t>
            </a:fld>
            <a:endParaRPr lang="en"/>
          </a:p>
        </p:txBody>
      </p:sp>
    </p:spTree>
    <p:extLst>
      <p:ext uri="{BB962C8B-B14F-4D97-AF65-F5344CB8AC3E}">
        <p14:creationId xmlns:p14="http://schemas.microsoft.com/office/powerpoint/2010/main" val="2544063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17E2F9-032A-4CAE-A2E4-7465A67B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3">
            <a:extLst>
              <a:ext uri="{FF2B5EF4-FFF2-40B4-BE49-F238E27FC236}">
                <a16:creationId xmlns:a16="http://schemas.microsoft.com/office/drawing/2014/main" id="{036EB2E8-1BD0-492D-BF5A-CE0184DA7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672"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316ED32-D562-46FD-A6C1-B0FBF4EF6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3325"/>
            <a:ext cx="9681166" cy="6861324"/>
          </a:xfrm>
          <a:custGeom>
            <a:avLst/>
            <a:gdLst>
              <a:gd name="connsiteX0" fmla="*/ 0 w 9681166"/>
              <a:gd name="connsiteY0" fmla="*/ 6861324 h 6861324"/>
              <a:gd name="connsiteX1" fmla="*/ 3359025 w 9681166"/>
              <a:gd name="connsiteY1" fmla="*/ 6861324 h 6861324"/>
              <a:gd name="connsiteX2" fmla="*/ 3359025 w 9681166"/>
              <a:gd name="connsiteY2" fmla="*/ 6861323 h 6861324"/>
              <a:gd name="connsiteX3" fmla="*/ 9324977 w 9681166"/>
              <a:gd name="connsiteY3" fmla="*/ 6861323 h 6861324"/>
              <a:gd name="connsiteX4" fmla="*/ 9323659 w 9681166"/>
              <a:gd name="connsiteY4" fmla="*/ 6858478 h 6861324"/>
              <a:gd name="connsiteX5" fmla="*/ 9681166 w 9681166"/>
              <a:gd name="connsiteY5" fmla="*/ 6858478 h 6861324"/>
              <a:gd name="connsiteX6" fmla="*/ 6504791 w 9681166"/>
              <a:gd name="connsiteY6" fmla="*/ 0 h 6861324"/>
              <a:gd name="connsiteX7" fmla="*/ 6499214 w 9681166"/>
              <a:gd name="connsiteY7" fmla="*/ 0 h 6861324"/>
              <a:gd name="connsiteX8" fmla="*/ 5432986 w 9681166"/>
              <a:gd name="connsiteY8" fmla="*/ 0 h 6861324"/>
              <a:gd name="connsiteX9" fmla="*/ 1603114 w 9681166"/>
              <a:gd name="connsiteY9" fmla="*/ 0 h 6861324"/>
              <a:gd name="connsiteX10" fmla="*/ 1603114 w 9681166"/>
              <a:gd name="connsiteY10" fmla="*/ 479 h 6861324"/>
              <a:gd name="connsiteX11" fmla="*/ 356189 w 9681166"/>
              <a:gd name="connsiteY11" fmla="*/ 479 h 6861324"/>
              <a:gd name="connsiteX12" fmla="*/ 356189 w 9681166"/>
              <a:gd name="connsiteY12" fmla="*/ 3324 h 6861324"/>
              <a:gd name="connsiteX13" fmla="*/ 0 w 9681166"/>
              <a:gd name="connsiteY13" fmla="*/ 3324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1166" h="6861324">
                <a:moveTo>
                  <a:pt x="0" y="6861324"/>
                </a:moveTo>
                <a:lnTo>
                  <a:pt x="3359025" y="6861324"/>
                </a:lnTo>
                <a:lnTo>
                  <a:pt x="3359025" y="6861323"/>
                </a:lnTo>
                <a:lnTo>
                  <a:pt x="9324977" y="6861323"/>
                </a:lnTo>
                <a:lnTo>
                  <a:pt x="9323659" y="6858478"/>
                </a:lnTo>
                <a:lnTo>
                  <a:pt x="9681166" y="6858478"/>
                </a:lnTo>
                <a:lnTo>
                  <a:pt x="6504791" y="0"/>
                </a:lnTo>
                <a:lnTo>
                  <a:pt x="6499214" y="0"/>
                </a:lnTo>
                <a:lnTo>
                  <a:pt x="5432986" y="0"/>
                </a:lnTo>
                <a:lnTo>
                  <a:pt x="1603114" y="0"/>
                </a:lnTo>
                <a:lnTo>
                  <a:pt x="1603114" y="479"/>
                </a:lnTo>
                <a:lnTo>
                  <a:pt x="356189" y="479"/>
                </a:lnTo>
                <a:lnTo>
                  <a:pt x="356189" y="3324"/>
                </a:lnTo>
                <a:lnTo>
                  <a:pt x="0" y="332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71CC44-C318-87DF-3F50-8024BF13B2CA}"/>
              </a:ext>
            </a:extLst>
          </p:cNvPr>
          <p:cNvSpPr>
            <a:spLocks noGrp="1"/>
          </p:cNvSpPr>
          <p:nvPr>
            <p:ph type="title"/>
          </p:nvPr>
        </p:nvSpPr>
        <p:spPr>
          <a:xfrm>
            <a:off x="804672" y="1823107"/>
            <a:ext cx="6430784" cy="3431023"/>
          </a:xfrm>
        </p:spPr>
        <p:txBody>
          <a:bodyPr vert="horz" lIns="91440" tIns="45720" rIns="91440" bIns="45720" rtlCol="0" anchor="ctr">
            <a:normAutofit/>
          </a:bodyPr>
          <a:lstStyle/>
          <a:p>
            <a:pPr>
              <a:spcBef>
                <a:spcPct val="0"/>
              </a:spcBef>
            </a:pPr>
            <a:r>
              <a:rPr lang="en-US" sz="6000" kern="1200">
                <a:solidFill>
                  <a:schemeClr val="bg1"/>
                </a:solidFill>
                <a:latin typeface="+mj-lt"/>
                <a:ea typeface="+mj-ea"/>
                <a:cs typeface="+mj-cs"/>
              </a:rPr>
              <a:t>THANK YOU!</a:t>
            </a:r>
          </a:p>
        </p:txBody>
      </p:sp>
      <p:sp>
        <p:nvSpPr>
          <p:cNvPr id="4" name="Slide Number Placeholder 3">
            <a:extLst>
              <a:ext uri="{FF2B5EF4-FFF2-40B4-BE49-F238E27FC236}">
                <a16:creationId xmlns:a16="http://schemas.microsoft.com/office/drawing/2014/main" id="{9762C9DB-32FC-064E-82BD-3ECEB48CBC5F}"/>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spcAft>
                <a:spcPts val="600"/>
              </a:spcAft>
            </a:pPr>
            <a:fld id="{00000000-1234-1234-1234-123412341234}" type="slidenum">
              <a:rPr lang="en-US">
                <a:solidFill>
                  <a:srgbClr val="FFFFFF">
                    <a:alpha val="70000"/>
                  </a:srgbClr>
                </a:solidFill>
              </a:rPr>
              <a:pPr>
                <a:spcAft>
                  <a:spcPts val="600"/>
                </a:spcAft>
              </a:pPr>
              <a:t>36</a:t>
            </a:fld>
            <a:endParaRPr lang="en-US">
              <a:solidFill>
                <a:srgbClr val="FFFFFF">
                  <a:alpha val="70000"/>
                </a:srgbClr>
              </a:solidFill>
            </a:endParaRPr>
          </a:p>
        </p:txBody>
      </p:sp>
    </p:spTree>
    <p:extLst>
      <p:ext uri="{BB962C8B-B14F-4D97-AF65-F5344CB8AC3E}">
        <p14:creationId xmlns:p14="http://schemas.microsoft.com/office/powerpoint/2010/main" val="3371276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05090" y="258219"/>
            <a:ext cx="11360800" cy="817600"/>
          </a:xfrm>
          <a:prstGeom prst="rect">
            <a:avLst/>
          </a:prstGeom>
        </p:spPr>
        <p:txBody>
          <a:bodyPr spcFirstLastPara="1" vert="horz" wrap="square" lIns="121900" tIns="121900" rIns="121900" bIns="121900" rtlCol="0" anchor="t" anchorCtr="0">
            <a:normAutofit fontScale="90000"/>
          </a:bodyPr>
          <a:lstStyle/>
          <a:p>
            <a:r>
              <a:rPr lang="en" b="1" dirty="0"/>
              <a:t>About the Kindle dataset</a:t>
            </a:r>
            <a:endParaRPr b="1" dirty="0"/>
          </a:p>
        </p:txBody>
      </p:sp>
      <p:sp>
        <p:nvSpPr>
          <p:cNvPr id="72" name="Google Shape;72;p15"/>
          <p:cNvSpPr txBox="1">
            <a:spLocks noGrp="1"/>
          </p:cNvSpPr>
          <p:nvPr>
            <p:ph type="body" idx="1"/>
          </p:nvPr>
        </p:nvSpPr>
        <p:spPr>
          <a:xfrm>
            <a:off x="415600" y="1040764"/>
            <a:ext cx="11360800" cy="5045240"/>
          </a:xfrm>
          <a:prstGeom prst="rect">
            <a:avLst/>
          </a:prstGeom>
        </p:spPr>
        <p:txBody>
          <a:bodyPr spcFirstLastPara="1" vert="horz" wrap="square" lIns="121900" tIns="121900" rIns="121900" bIns="121900" rtlCol="0" anchor="t" anchorCtr="0">
            <a:normAutofit fontScale="85000" lnSpcReduction="20000"/>
          </a:bodyPr>
          <a:lstStyle/>
          <a:p>
            <a:pPr marL="380990" indent="-380990" algn="just">
              <a:lnSpc>
                <a:spcPct val="114999"/>
              </a:lnSpc>
              <a:spcAft>
                <a:spcPts val="1600"/>
              </a:spcAft>
            </a:pPr>
            <a:r>
              <a:rPr lang="en-US" sz="2400" dirty="0"/>
              <a:t>Amazon Kindle is a series of e-readers designed and marketed by Amazon</a:t>
            </a:r>
          </a:p>
          <a:p>
            <a:pPr marL="380990" indent="-380990" algn="just">
              <a:lnSpc>
                <a:spcPct val="114999"/>
              </a:lnSpc>
              <a:spcAft>
                <a:spcPts val="1600"/>
              </a:spcAft>
            </a:pPr>
            <a:r>
              <a:rPr lang="en-US" sz="2400" dirty="0"/>
              <a:t>Amazon Kindle devices enable users to browse, buy, download, and read e-books, newspapers, magazines and other digital media via wireless networking to the Kindle Store</a:t>
            </a:r>
          </a:p>
          <a:p>
            <a:pPr marL="380990" indent="-380990" algn="just">
              <a:lnSpc>
                <a:spcPct val="114999"/>
              </a:lnSpc>
              <a:spcAft>
                <a:spcPts val="1600"/>
              </a:spcAft>
            </a:pPr>
            <a:r>
              <a:rPr lang="en-US" sz="2400" dirty="0"/>
              <a:t>Amazon Kindle platform consists of millions of user reviews over time, spread across wide range of products rich in textual data</a:t>
            </a:r>
          </a:p>
          <a:p>
            <a:pPr marL="380990" indent="-380990" algn="just">
              <a:lnSpc>
                <a:spcPct val="114999"/>
              </a:lnSpc>
              <a:spcAft>
                <a:spcPts val="1600"/>
              </a:spcAft>
            </a:pPr>
            <a:r>
              <a:rPr lang="en-US" sz="2400" dirty="0"/>
              <a:t>The raw data</a:t>
            </a:r>
            <a:r>
              <a:rPr lang="en-US" sz="2400" baseline="30000" dirty="0"/>
              <a:t>1</a:t>
            </a:r>
            <a:r>
              <a:rPr lang="en-US" sz="2400" dirty="0"/>
              <a:t> set in this analysis contains product reviews from the Amazon Kindle store category by customers between June – July 2014</a:t>
            </a:r>
          </a:p>
          <a:p>
            <a:pPr marL="380990" indent="-380990" algn="just">
              <a:lnSpc>
                <a:spcPct val="114999"/>
              </a:lnSpc>
              <a:spcAft>
                <a:spcPts val="1600"/>
              </a:spcAft>
            </a:pPr>
            <a:r>
              <a:rPr lang="en-US" sz="2400" dirty="0"/>
              <a:t>It comprises of 11 fields and 115K records. The fields include </a:t>
            </a:r>
            <a:r>
              <a:rPr lang="en-US" sz="2400" i="1" dirty="0"/>
              <a:t>product id, review id, rating, user review, review summary, review timestamp </a:t>
            </a:r>
            <a:r>
              <a:rPr lang="en-US" sz="2400" dirty="0"/>
              <a:t>among others</a:t>
            </a:r>
          </a:p>
          <a:p>
            <a:pPr marL="380990" indent="-380990" algn="just">
              <a:lnSpc>
                <a:spcPct val="114999"/>
              </a:lnSpc>
              <a:spcAft>
                <a:spcPts val="1600"/>
              </a:spcAft>
            </a:pPr>
            <a:r>
              <a:rPr lang="en-US" sz="2400" dirty="0"/>
              <a:t>The field </a:t>
            </a:r>
            <a:r>
              <a:rPr lang="en-US" sz="2400" i="1" dirty="0"/>
              <a:t>rating</a:t>
            </a:r>
            <a:r>
              <a:rPr lang="en-US" sz="2400" dirty="0"/>
              <a:t> is used as labels for sentiment analysis. </a:t>
            </a:r>
            <a:r>
              <a:rPr lang="en-US" sz="2400" i="1" dirty="0" err="1"/>
              <a:t>ReviewText</a:t>
            </a:r>
            <a:r>
              <a:rPr lang="en-US" sz="2400" i="1" dirty="0"/>
              <a:t> </a:t>
            </a:r>
            <a:r>
              <a:rPr lang="en-US" sz="2400" dirty="0"/>
              <a:t>consists of the text which is analyzed for both topic modelling and sentiment analysis. The other columns are not considered for further analysis</a:t>
            </a:r>
          </a:p>
        </p:txBody>
      </p:sp>
      <p:sp>
        <p:nvSpPr>
          <p:cNvPr id="2" name="TextBox 1">
            <a:extLst>
              <a:ext uri="{FF2B5EF4-FFF2-40B4-BE49-F238E27FC236}">
                <a16:creationId xmlns:a16="http://schemas.microsoft.com/office/drawing/2014/main" id="{F9411F17-E57D-1DBF-CAF4-584FA6C6C007}"/>
              </a:ext>
            </a:extLst>
          </p:cNvPr>
          <p:cNvSpPr txBox="1"/>
          <p:nvPr/>
        </p:nvSpPr>
        <p:spPr>
          <a:xfrm>
            <a:off x="726479" y="6086261"/>
            <a:ext cx="8092096" cy="30777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200" i="1" baseline="30000" dirty="0">
                <a:solidFill>
                  <a:schemeClr val="tx1">
                    <a:lumMod val="65000"/>
                    <a:lumOff val="35000"/>
                  </a:schemeClr>
                </a:solidFill>
              </a:rPr>
              <a:t>1</a:t>
            </a:r>
            <a:r>
              <a:rPr lang="en-US" sz="1200" i="1" dirty="0">
                <a:solidFill>
                  <a:schemeClr val="tx1">
                    <a:lumMod val="65000"/>
                    <a:lumOff val="35000"/>
                  </a:schemeClr>
                </a:solidFill>
              </a:rPr>
              <a:t>source : https://</a:t>
            </a:r>
            <a:r>
              <a:rPr lang="en-US" sz="1200" i="1" dirty="0" err="1">
                <a:solidFill>
                  <a:schemeClr val="tx1">
                    <a:lumMod val="65000"/>
                    <a:lumOff val="35000"/>
                  </a:schemeClr>
                </a:solidFill>
              </a:rPr>
              <a:t>www.kaggle.com</a:t>
            </a:r>
            <a:r>
              <a:rPr lang="en-US" sz="1200" i="1" dirty="0">
                <a:solidFill>
                  <a:schemeClr val="tx1">
                    <a:lumMod val="65000"/>
                    <a:lumOff val="35000"/>
                  </a:schemeClr>
                </a:solidFill>
              </a:rPr>
              <a:t>/datasets/bharadwaj6/kindle-reviews</a:t>
            </a:r>
          </a:p>
        </p:txBody>
      </p:sp>
      <p:sp>
        <p:nvSpPr>
          <p:cNvPr id="4" name="Slide Number Placeholder 3">
            <a:extLst>
              <a:ext uri="{FF2B5EF4-FFF2-40B4-BE49-F238E27FC236}">
                <a16:creationId xmlns:a16="http://schemas.microsoft.com/office/drawing/2014/main" id="{BCDD294B-471B-E34C-82A6-502F6A9325EF}"/>
              </a:ext>
            </a:extLst>
          </p:cNvPr>
          <p:cNvSpPr>
            <a:spLocks noGrp="1"/>
          </p:cNvSpPr>
          <p:nvPr>
            <p:ph type="sldNum" idx="12"/>
          </p:nvPr>
        </p:nvSpPr>
        <p:spPr/>
        <p:txBody>
          <a:bodyPr/>
          <a:lstStyle/>
          <a:p>
            <a:fld id="{00000000-1234-1234-1234-123412341234}" type="slidenum">
              <a:rPr lang="en" smtClean="0"/>
              <a:pPr/>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71CC44-C318-87DF-3F50-8024BF13B2CA}"/>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spcBef>
                <a:spcPct val="0"/>
              </a:spcBef>
            </a:pPr>
            <a:r>
              <a:rPr lang="en-US" sz="5400" dirty="0">
                <a:solidFill>
                  <a:schemeClr val="bg1">
                    <a:lumMod val="95000"/>
                    <a:lumOff val="5000"/>
                  </a:schemeClr>
                </a:solidFill>
              </a:rPr>
              <a:t> TOPIC MODELLING</a:t>
            </a:r>
          </a:p>
        </p:txBody>
      </p:sp>
      <p:sp>
        <p:nvSpPr>
          <p:cNvPr id="4" name="Slide Number Placeholder 3">
            <a:extLst>
              <a:ext uri="{FF2B5EF4-FFF2-40B4-BE49-F238E27FC236}">
                <a16:creationId xmlns:a16="http://schemas.microsoft.com/office/drawing/2014/main" id="{FFABE72C-39E4-484D-893D-C4F12829EAB4}"/>
              </a:ext>
            </a:extLst>
          </p:cNvPr>
          <p:cNvSpPr>
            <a:spLocks noGrp="1"/>
          </p:cNvSpPr>
          <p:nvPr>
            <p:ph type="sldNum" idx="12"/>
          </p:nvPr>
        </p:nvSpPr>
        <p:spPr>
          <a:xfrm>
            <a:off x="11000232" y="6108192"/>
            <a:ext cx="548640" cy="548640"/>
          </a:xfrm>
          <a:prstGeom prst="ellipse">
            <a:avLst/>
          </a:prstGeom>
          <a:solidFill>
            <a:srgbClr val="7F7F7F"/>
          </a:solidFill>
        </p:spPr>
        <p:txBody>
          <a:bodyPr vert="horz" lIns="91440" tIns="45720" rIns="91440" bIns="45720" rtlCol="0" anchor="ctr">
            <a:normAutofit/>
          </a:bodyPr>
          <a:lstStyle/>
          <a:p>
            <a:pPr algn="ctr" defTabSz="457200">
              <a:lnSpc>
                <a:spcPct val="90000"/>
              </a:lnSpc>
              <a:spcAft>
                <a:spcPts val="600"/>
              </a:spcAft>
            </a:pPr>
            <a:fld id="{00000000-1234-1234-1234-123412341234}" type="slidenum">
              <a:rPr lang="en-US" sz="1500">
                <a:solidFill>
                  <a:srgbClr val="FFFFFF"/>
                </a:solidFill>
              </a:rPr>
              <a:pPr algn="ctr" defTabSz="457200">
                <a:lnSpc>
                  <a:spcPct val="90000"/>
                </a:lnSpc>
                <a:spcAft>
                  <a:spcPts val="600"/>
                </a:spcAft>
              </a:pPr>
              <a:t>5</a:t>
            </a:fld>
            <a:endParaRPr lang="en-US" sz="1500">
              <a:solidFill>
                <a:srgbClr val="FFFFFF"/>
              </a:solidFill>
            </a:endParaRPr>
          </a:p>
        </p:txBody>
      </p:sp>
    </p:spTree>
    <p:extLst>
      <p:ext uri="{BB962C8B-B14F-4D97-AF65-F5344CB8AC3E}">
        <p14:creationId xmlns:p14="http://schemas.microsoft.com/office/powerpoint/2010/main" val="31171597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p:nvSpPr>
          <p:cNvPr id="95" name="Rectangle 94">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Google Shape;89;p18"/>
          <p:cNvSpPr txBox="1">
            <a:spLocks noGrp="1"/>
          </p:cNvSpPr>
          <p:nvPr>
            <p:ph type="title"/>
          </p:nvPr>
        </p:nvSpPr>
        <p:spPr>
          <a:xfrm>
            <a:off x="2103294" y="228600"/>
            <a:ext cx="7164493" cy="1325563"/>
          </a:xfrm>
          <a:prstGeom prst="rect">
            <a:avLst/>
          </a:prstGeom>
        </p:spPr>
        <p:txBody>
          <a:bodyPr spcFirstLastPara="1" vert="horz" lIns="91440" tIns="45720" rIns="91440" bIns="45720" rtlCol="0" anchor="ctr" anchorCtr="0">
            <a:normAutofit/>
          </a:bodyPr>
          <a:lstStyle/>
          <a:p>
            <a:pPr>
              <a:spcBef>
                <a:spcPct val="0"/>
              </a:spcBef>
            </a:pPr>
            <a:r>
              <a:rPr lang="en-US" b="1" kern="1200" dirty="0">
                <a:solidFill>
                  <a:schemeClr val="tx1"/>
                </a:solidFill>
                <a:latin typeface="+mj-lt"/>
                <a:ea typeface="+mj-ea"/>
                <a:cs typeface="+mj-cs"/>
              </a:rPr>
              <a:t>What is Topic Modelling?</a:t>
            </a:r>
          </a:p>
        </p:txBody>
      </p:sp>
      <p:pic>
        <p:nvPicPr>
          <p:cNvPr id="6" name="Picture 8" descr="Diagram&#10;&#10;Description automatically generated">
            <a:extLst>
              <a:ext uri="{FF2B5EF4-FFF2-40B4-BE49-F238E27FC236}">
                <a16:creationId xmlns:a16="http://schemas.microsoft.com/office/drawing/2014/main" id="{E823E57C-517C-AE41-92C0-B15C10C05C36}"/>
              </a:ext>
            </a:extLst>
          </p:cNvPr>
          <p:cNvPicPr>
            <a:picLocks noChangeAspect="1"/>
          </p:cNvPicPr>
          <p:nvPr/>
        </p:nvPicPr>
        <p:blipFill>
          <a:blip r:embed="rId3"/>
          <a:stretch>
            <a:fillRect/>
          </a:stretch>
        </p:blipFill>
        <p:spPr>
          <a:xfrm>
            <a:off x="316409" y="2766218"/>
            <a:ext cx="4990178" cy="1522003"/>
          </a:xfrm>
          <a:prstGeom prst="rect">
            <a:avLst/>
          </a:prstGeom>
        </p:spPr>
      </p:pic>
      <p:sp>
        <p:nvSpPr>
          <p:cNvPr id="90" name="Google Shape;90;p18"/>
          <p:cNvSpPr txBox="1">
            <a:spLocks noGrp="1"/>
          </p:cNvSpPr>
          <p:nvPr>
            <p:ph type="body" idx="1"/>
          </p:nvPr>
        </p:nvSpPr>
        <p:spPr>
          <a:xfrm>
            <a:off x="5413687" y="1690688"/>
            <a:ext cx="6529574" cy="4154361"/>
          </a:xfrm>
          <a:prstGeom prst="rect">
            <a:avLst/>
          </a:prstGeom>
        </p:spPr>
        <p:txBody>
          <a:bodyPr spcFirstLastPara="1" vert="horz" lIns="91440" tIns="45720" rIns="91440" bIns="45720" rtlCol="0" anchorCtr="0">
            <a:normAutofit lnSpcReduction="10000"/>
          </a:bodyPr>
          <a:lstStyle/>
          <a:p>
            <a:pPr indent="-228600" algn="just">
              <a:spcAft>
                <a:spcPts val="600"/>
              </a:spcAft>
              <a:buFont typeface="Arial" panose="020B0604020202020204" pitchFamily="34" charset="0"/>
              <a:buChar char="•"/>
            </a:pPr>
            <a:r>
              <a:rPr lang="en-US" sz="1900" i="1" dirty="0"/>
              <a:t>Topic Modeling</a:t>
            </a:r>
            <a:r>
              <a:rPr lang="en-US" sz="1900" dirty="0"/>
              <a:t> is a type of statistical modeling for discovering the abstract “topics” that occur in a collection of documents</a:t>
            </a:r>
          </a:p>
          <a:p>
            <a:pPr lvl="1" indent="-228600" algn="just">
              <a:spcAft>
                <a:spcPts val="600"/>
              </a:spcAft>
              <a:buFont typeface="Arial" panose="020B0604020202020204" pitchFamily="34" charset="0"/>
              <a:buChar char="•"/>
            </a:pPr>
            <a:r>
              <a:rPr lang="en-US" sz="1900" i="1" dirty="0"/>
              <a:t>It</a:t>
            </a:r>
            <a:r>
              <a:rPr lang="en-US" sz="1900" dirty="0"/>
              <a:t> refers to the process of dividing a corpus of documents in two:</a:t>
            </a:r>
          </a:p>
          <a:p>
            <a:pPr lvl="1" indent="-228600" algn="just">
              <a:spcAft>
                <a:spcPts val="600"/>
              </a:spcAft>
              <a:buFont typeface="Arial" panose="020B0604020202020204" pitchFamily="34" charset="0"/>
              <a:buChar char="•"/>
            </a:pPr>
            <a:r>
              <a:rPr lang="en-US" sz="1900" dirty="0"/>
              <a:t>A list of the topics covered by the documents in the corpus</a:t>
            </a:r>
          </a:p>
          <a:p>
            <a:pPr lvl="1" indent="-228600" algn="just">
              <a:spcAft>
                <a:spcPts val="600"/>
              </a:spcAft>
              <a:buFont typeface="Arial" panose="020B0604020202020204" pitchFamily="34" charset="0"/>
              <a:buChar char="•"/>
            </a:pPr>
            <a:r>
              <a:rPr lang="en-US" sz="1900" dirty="0"/>
              <a:t>Several sets of documents from the corpus grouped by the topics they cover</a:t>
            </a:r>
          </a:p>
          <a:p>
            <a:pPr indent="-228600" algn="just">
              <a:spcAft>
                <a:spcPts val="600"/>
              </a:spcAft>
              <a:buFont typeface="Arial" panose="020B0604020202020204" pitchFamily="34" charset="0"/>
              <a:buChar char="•"/>
            </a:pPr>
            <a:r>
              <a:rPr lang="en-US" sz="1900" i="1" dirty="0"/>
              <a:t>Unsupervised Model</a:t>
            </a:r>
            <a:r>
              <a:rPr lang="en-US" sz="1900" dirty="0"/>
              <a:t> - No labelled data required</a:t>
            </a:r>
          </a:p>
          <a:p>
            <a:pPr marL="152396" indent="-228600" algn="just">
              <a:spcAft>
                <a:spcPts val="600"/>
              </a:spcAft>
              <a:buFont typeface="Arial" panose="020B0604020202020204" pitchFamily="34" charset="0"/>
              <a:buChar char="•"/>
            </a:pPr>
            <a:endParaRPr lang="en-US" sz="1900" dirty="0"/>
          </a:p>
          <a:p>
            <a:pPr marL="152396" indent="-228600" algn="just">
              <a:spcAft>
                <a:spcPts val="600"/>
              </a:spcAft>
              <a:buFont typeface="Arial" panose="020B0604020202020204" pitchFamily="34" charset="0"/>
              <a:buChar char="•"/>
            </a:pPr>
            <a:r>
              <a:rPr lang="en-US" sz="1900" b="1" dirty="0"/>
              <a:t>Why Topic Modelling?</a:t>
            </a:r>
          </a:p>
          <a:p>
            <a:pPr indent="-228600" algn="just">
              <a:spcAft>
                <a:spcPts val="600"/>
              </a:spcAft>
              <a:buFont typeface="Arial" panose="020B0604020202020204" pitchFamily="34" charset="0"/>
              <a:buChar char="•"/>
            </a:pPr>
            <a:r>
              <a:rPr lang="en-US" sz="1900" dirty="0"/>
              <a:t>Quick and easy to implement</a:t>
            </a:r>
          </a:p>
          <a:p>
            <a:pPr indent="-228600" algn="just">
              <a:spcAft>
                <a:spcPts val="600"/>
              </a:spcAft>
              <a:buFont typeface="Arial" panose="020B0604020202020204" pitchFamily="34" charset="0"/>
              <a:buChar char="•"/>
            </a:pPr>
            <a:r>
              <a:rPr lang="en-US" sz="1900" dirty="0"/>
              <a:t>Gives good understanding and insights into our data</a:t>
            </a:r>
          </a:p>
        </p:txBody>
      </p:sp>
      <p:sp>
        <p:nvSpPr>
          <p:cNvPr id="3" name="Slide Number Placeholder 2">
            <a:extLst>
              <a:ext uri="{FF2B5EF4-FFF2-40B4-BE49-F238E27FC236}">
                <a16:creationId xmlns:a16="http://schemas.microsoft.com/office/drawing/2014/main" id="{1DE737FA-4598-1D40-92F0-EE1E43F0C313}"/>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spcAft>
                <a:spcPts val="600"/>
              </a:spcAft>
            </a:pPr>
            <a:fld id="{00000000-1234-1234-1234-123412341234}" type="slidenum">
              <a:rPr lang="en-US">
                <a:solidFill>
                  <a:schemeClr val="tx1">
                    <a:alpha val="80000"/>
                  </a:schemeClr>
                </a:solidFill>
              </a:rPr>
              <a:pPr>
                <a:spcAft>
                  <a:spcPts val="600"/>
                </a:spcAft>
              </a:pPr>
              <a:t>6</a:t>
            </a:fld>
            <a:endParaRPr lang="en-US">
              <a:solidFill>
                <a:schemeClr val="tx1">
                  <a:alpha val="8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AEA5-1484-2A94-2880-71FCF316ACED}"/>
              </a:ext>
            </a:extLst>
          </p:cNvPr>
          <p:cNvSpPr>
            <a:spLocks noGrp="1"/>
          </p:cNvSpPr>
          <p:nvPr>
            <p:ph type="title"/>
          </p:nvPr>
        </p:nvSpPr>
        <p:spPr>
          <a:xfrm>
            <a:off x="415600" y="272788"/>
            <a:ext cx="11360800" cy="817600"/>
          </a:xfrm>
        </p:spPr>
        <p:txBody>
          <a:bodyPr>
            <a:normAutofit/>
          </a:bodyPr>
          <a:lstStyle/>
          <a:p>
            <a:r>
              <a:rPr lang="en-US" b="1" dirty="0"/>
              <a:t>How does Topic Modelling work?</a:t>
            </a:r>
          </a:p>
        </p:txBody>
      </p:sp>
      <p:sp>
        <p:nvSpPr>
          <p:cNvPr id="3" name="Text Placeholder 2">
            <a:extLst>
              <a:ext uri="{FF2B5EF4-FFF2-40B4-BE49-F238E27FC236}">
                <a16:creationId xmlns:a16="http://schemas.microsoft.com/office/drawing/2014/main" id="{1CC61574-49C8-5DD7-5150-320F3F418B6F}"/>
              </a:ext>
            </a:extLst>
          </p:cNvPr>
          <p:cNvSpPr>
            <a:spLocks noGrp="1"/>
          </p:cNvSpPr>
          <p:nvPr>
            <p:ph type="body" idx="1"/>
          </p:nvPr>
        </p:nvSpPr>
        <p:spPr>
          <a:xfrm>
            <a:off x="415600" y="1193605"/>
            <a:ext cx="11360800" cy="4529600"/>
          </a:xfrm>
        </p:spPr>
        <p:txBody>
          <a:bodyPr>
            <a:normAutofit/>
          </a:bodyPr>
          <a:lstStyle/>
          <a:p>
            <a:pPr algn="just">
              <a:lnSpc>
                <a:spcPct val="114999"/>
              </a:lnSpc>
              <a:buSzPct val="80000"/>
              <a:buFont typeface="Arial" panose="020B0604020202020204" pitchFamily="34" charset="0"/>
              <a:buChar char="•"/>
            </a:pPr>
            <a:r>
              <a:rPr lang="en-US" sz="2400" dirty="0"/>
              <a:t>Topic modeling involves counting words and grouping similar word patterns to infer topics within unstructured data</a:t>
            </a:r>
          </a:p>
          <a:p>
            <a:pPr algn="just">
              <a:lnSpc>
                <a:spcPct val="114999"/>
              </a:lnSpc>
              <a:buSzPct val="80000"/>
              <a:buFont typeface="Arial" panose="020B0604020202020204" pitchFamily="34" charset="0"/>
              <a:buChar char="•"/>
            </a:pPr>
            <a:r>
              <a:rPr lang="en-US" sz="2400" dirty="0"/>
              <a:t>By detecting patterns such as word frequency and distance between words, a topic model clusters feedback that is similar, and words and expressions that appear most often and thereon quickly deduce what each set of texts are talking about</a:t>
            </a:r>
          </a:p>
          <a:p>
            <a:pPr algn="just">
              <a:lnSpc>
                <a:spcPct val="114999"/>
              </a:lnSpc>
              <a:buSzPct val="80000"/>
              <a:buFont typeface="Arial" panose="020B0604020202020204" pitchFamily="34" charset="0"/>
              <a:buChar char="•"/>
            </a:pPr>
            <a:r>
              <a:rPr lang="en-US" sz="2400" dirty="0"/>
              <a:t>A software company wants to know what customers are saying about features of your product</a:t>
            </a:r>
          </a:p>
          <a:p>
            <a:pPr algn="just">
              <a:lnSpc>
                <a:spcPct val="114999"/>
              </a:lnSpc>
              <a:buFont typeface="Arial" panose="020B0604020202020204" pitchFamily="34" charset="0"/>
              <a:buChar char="•"/>
            </a:pPr>
            <a:endParaRPr lang="en-US" sz="2400" dirty="0"/>
          </a:p>
        </p:txBody>
      </p:sp>
      <p:sp>
        <p:nvSpPr>
          <p:cNvPr id="7" name="Slide Number Placeholder 6">
            <a:extLst>
              <a:ext uri="{FF2B5EF4-FFF2-40B4-BE49-F238E27FC236}">
                <a16:creationId xmlns:a16="http://schemas.microsoft.com/office/drawing/2014/main" id="{6E5AEB90-737C-0741-A23D-739D57914D20}"/>
              </a:ext>
            </a:extLst>
          </p:cNvPr>
          <p:cNvSpPr>
            <a:spLocks noGrp="1"/>
          </p:cNvSpPr>
          <p:nvPr>
            <p:ph type="sldNum" idx="12"/>
          </p:nvPr>
        </p:nvSpPr>
        <p:spPr/>
        <p:txBody>
          <a:bodyPr/>
          <a:lstStyle/>
          <a:p>
            <a:fld id="{00000000-1234-1234-1234-123412341234}" type="slidenum">
              <a:rPr lang="en" smtClean="0"/>
              <a:pPr/>
              <a:t>7</a:t>
            </a:fld>
            <a:endParaRPr lang="en"/>
          </a:p>
        </p:txBody>
      </p:sp>
      <p:sp>
        <p:nvSpPr>
          <p:cNvPr id="9" name="Rectangle 8">
            <a:extLst>
              <a:ext uri="{FF2B5EF4-FFF2-40B4-BE49-F238E27FC236}">
                <a16:creationId xmlns:a16="http://schemas.microsoft.com/office/drawing/2014/main" id="{71F1C9B9-EE20-784F-A335-D6E2A579AF81}"/>
              </a:ext>
            </a:extLst>
          </p:cNvPr>
          <p:cNvSpPr/>
          <p:nvPr/>
        </p:nvSpPr>
        <p:spPr>
          <a:xfrm>
            <a:off x="3051205" y="5491489"/>
            <a:ext cx="8888545" cy="392159"/>
          </a:xfrm>
          <a:prstGeom prst="rect">
            <a:avLst/>
          </a:prstGeom>
        </p:spPr>
        <p:txBody>
          <a:bodyPr wrap="square">
            <a:spAutoFit/>
          </a:bodyPr>
          <a:lstStyle/>
          <a:p>
            <a:pPr marL="152396" indent="0">
              <a:lnSpc>
                <a:spcPct val="114999"/>
              </a:lnSpc>
              <a:buNone/>
            </a:pPr>
            <a:endParaRPr lang="en-US" dirty="0"/>
          </a:p>
        </p:txBody>
      </p:sp>
      <p:pic>
        <p:nvPicPr>
          <p:cNvPr id="14" name="Picture 13" descr="Young businessman pointing">
            <a:extLst>
              <a:ext uri="{FF2B5EF4-FFF2-40B4-BE49-F238E27FC236}">
                <a16:creationId xmlns:a16="http://schemas.microsoft.com/office/drawing/2014/main" id="{A5F8C43B-C0C7-C642-A3F4-5F03611988CE}"/>
              </a:ext>
            </a:extLst>
          </p:cNvPr>
          <p:cNvPicPr>
            <a:picLocks noChangeAspect="1"/>
          </p:cNvPicPr>
          <p:nvPr/>
        </p:nvPicPr>
        <p:blipFill>
          <a:blip r:embed="rId2"/>
          <a:stretch>
            <a:fillRect/>
          </a:stretch>
        </p:blipFill>
        <p:spPr>
          <a:xfrm>
            <a:off x="8528839" y="4258379"/>
            <a:ext cx="991888" cy="2160357"/>
          </a:xfrm>
          <a:prstGeom prst="rect">
            <a:avLst/>
          </a:prstGeom>
        </p:spPr>
      </p:pic>
      <p:pic>
        <p:nvPicPr>
          <p:cNvPr id="18" name="Picture 17" descr="Casual woman with hand on face">
            <a:extLst>
              <a:ext uri="{FF2B5EF4-FFF2-40B4-BE49-F238E27FC236}">
                <a16:creationId xmlns:a16="http://schemas.microsoft.com/office/drawing/2014/main" id="{B104E89B-895A-624E-B562-549694070AD2}"/>
              </a:ext>
            </a:extLst>
          </p:cNvPr>
          <p:cNvPicPr>
            <a:picLocks noChangeAspect="1"/>
          </p:cNvPicPr>
          <p:nvPr/>
        </p:nvPicPr>
        <p:blipFill>
          <a:blip r:embed="rId3"/>
          <a:stretch>
            <a:fillRect/>
          </a:stretch>
        </p:blipFill>
        <p:spPr>
          <a:xfrm>
            <a:off x="3306205" y="4591642"/>
            <a:ext cx="601258" cy="1679742"/>
          </a:xfrm>
          <a:prstGeom prst="rect">
            <a:avLst/>
          </a:prstGeom>
        </p:spPr>
      </p:pic>
      <p:sp>
        <p:nvSpPr>
          <p:cNvPr id="19" name="Rectangle 18">
            <a:extLst>
              <a:ext uri="{FF2B5EF4-FFF2-40B4-BE49-F238E27FC236}">
                <a16:creationId xmlns:a16="http://schemas.microsoft.com/office/drawing/2014/main" id="{ECAFF11A-412E-A845-9506-7F25E5D6A954}"/>
              </a:ext>
            </a:extLst>
          </p:cNvPr>
          <p:cNvSpPr/>
          <p:nvPr/>
        </p:nvSpPr>
        <p:spPr>
          <a:xfrm>
            <a:off x="3868365" y="4552868"/>
            <a:ext cx="1986887" cy="1347805"/>
          </a:xfrm>
          <a:prstGeom prst="rect">
            <a:avLst/>
          </a:prstGeom>
        </p:spPr>
        <p:txBody>
          <a:bodyPr wrap="square">
            <a:spAutoFit/>
          </a:bodyPr>
          <a:lstStyle/>
          <a:p>
            <a:pPr marL="152396" indent="0">
              <a:lnSpc>
                <a:spcPct val="114999"/>
              </a:lnSpc>
              <a:buNone/>
            </a:pPr>
            <a:r>
              <a:rPr lang="en-US" dirty="0"/>
              <a:t>Spend hours going through heaps of feedback</a:t>
            </a:r>
          </a:p>
        </p:txBody>
      </p:sp>
      <p:sp>
        <p:nvSpPr>
          <p:cNvPr id="20" name="Rectangle 19">
            <a:extLst>
              <a:ext uri="{FF2B5EF4-FFF2-40B4-BE49-F238E27FC236}">
                <a16:creationId xmlns:a16="http://schemas.microsoft.com/office/drawing/2014/main" id="{8A712247-ED4D-BA44-9E41-7E64B16F0148}"/>
              </a:ext>
            </a:extLst>
          </p:cNvPr>
          <p:cNvSpPr/>
          <p:nvPr/>
        </p:nvSpPr>
        <p:spPr>
          <a:xfrm>
            <a:off x="6218269" y="4552868"/>
            <a:ext cx="2237491" cy="1347805"/>
          </a:xfrm>
          <a:prstGeom prst="rect">
            <a:avLst/>
          </a:prstGeom>
        </p:spPr>
        <p:txBody>
          <a:bodyPr wrap="square">
            <a:spAutoFit/>
          </a:bodyPr>
          <a:lstStyle/>
          <a:p>
            <a:pPr marL="152396" indent="0">
              <a:lnSpc>
                <a:spcPct val="114999"/>
              </a:lnSpc>
              <a:buNone/>
            </a:pPr>
            <a:r>
              <a:rPr lang="en-US" dirty="0"/>
              <a:t>Use t</a:t>
            </a:r>
            <a:r>
              <a:rPr lang="en-US" i="1" dirty="0"/>
              <a:t>opic modeling algorithm</a:t>
            </a:r>
            <a:r>
              <a:rPr lang="en-US" dirty="0"/>
              <a:t> to deduce that topics the texts are talking about </a:t>
            </a:r>
          </a:p>
        </p:txBody>
      </p:sp>
      <p:pic>
        <p:nvPicPr>
          <p:cNvPr id="22" name="Graphic 5" descr="Close with solid fill">
            <a:extLst>
              <a:ext uri="{FF2B5EF4-FFF2-40B4-BE49-F238E27FC236}">
                <a16:creationId xmlns:a16="http://schemas.microsoft.com/office/drawing/2014/main" id="{BFCD09C4-43A5-D344-99BA-D42641542C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9355" y="4284995"/>
            <a:ext cx="339969" cy="329312"/>
          </a:xfrm>
          <a:prstGeom prst="rect">
            <a:avLst/>
          </a:prstGeom>
        </p:spPr>
      </p:pic>
      <p:pic>
        <p:nvPicPr>
          <p:cNvPr id="23" name="Graphic 4" descr="Checkmark with solid fill">
            <a:extLst>
              <a:ext uri="{FF2B5EF4-FFF2-40B4-BE49-F238E27FC236}">
                <a16:creationId xmlns:a16="http://schemas.microsoft.com/office/drawing/2014/main" id="{72B4318A-896A-F64A-8B14-143767ED58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4400" y="4258379"/>
            <a:ext cx="425228" cy="345299"/>
          </a:xfrm>
          <a:prstGeom prst="rect">
            <a:avLst/>
          </a:prstGeom>
        </p:spPr>
      </p:pic>
    </p:spTree>
    <p:extLst>
      <p:ext uri="{BB962C8B-B14F-4D97-AF65-F5344CB8AC3E}">
        <p14:creationId xmlns:p14="http://schemas.microsoft.com/office/powerpoint/2010/main" val="3675910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D72E7-8FAA-B982-7802-AE81292F34BE}"/>
              </a:ext>
            </a:extLst>
          </p:cNvPr>
          <p:cNvSpPr>
            <a:spLocks noGrp="1"/>
          </p:cNvSpPr>
          <p:nvPr>
            <p:ph type="title"/>
          </p:nvPr>
        </p:nvSpPr>
        <p:spPr/>
        <p:txBody>
          <a:bodyPr>
            <a:normAutofit/>
          </a:bodyPr>
          <a:lstStyle/>
          <a:p>
            <a:r>
              <a:rPr lang="en-US" b="1" dirty="0"/>
              <a:t>Latent Semantic Analysis (LSA)</a:t>
            </a:r>
          </a:p>
          <a:p>
            <a:endParaRPr lang="en-US" b="1" dirty="0"/>
          </a:p>
        </p:txBody>
      </p:sp>
      <p:sp>
        <p:nvSpPr>
          <p:cNvPr id="3" name="Text Placeholder 2">
            <a:extLst>
              <a:ext uri="{FF2B5EF4-FFF2-40B4-BE49-F238E27FC236}">
                <a16:creationId xmlns:a16="http://schemas.microsoft.com/office/drawing/2014/main" id="{584CDC2E-6C60-9E59-F996-F424AA902FB1}"/>
              </a:ext>
            </a:extLst>
          </p:cNvPr>
          <p:cNvSpPr>
            <a:spLocks noGrp="1"/>
          </p:cNvSpPr>
          <p:nvPr>
            <p:ph type="body" idx="1"/>
          </p:nvPr>
        </p:nvSpPr>
        <p:spPr/>
        <p:txBody>
          <a:bodyPr>
            <a:normAutofit fontScale="92500"/>
          </a:bodyPr>
          <a:lstStyle/>
          <a:p>
            <a:pPr algn="just">
              <a:buFont typeface="Arial" panose="020B0604020202020204" pitchFamily="34" charset="0"/>
              <a:buChar char="•"/>
            </a:pPr>
            <a:r>
              <a:rPr lang="en-US" i="1" dirty="0"/>
              <a:t>LSA</a:t>
            </a:r>
            <a:r>
              <a:rPr lang="en-US" dirty="0"/>
              <a:t> is one of the most frequent topic modeling methods </a:t>
            </a:r>
          </a:p>
          <a:p>
            <a:pPr algn="just">
              <a:lnSpc>
                <a:spcPct val="114999"/>
              </a:lnSpc>
              <a:buFont typeface="Arial" panose="020B0604020202020204" pitchFamily="34" charset="0"/>
              <a:buChar char="•"/>
            </a:pPr>
            <a:r>
              <a:rPr lang="en-US" dirty="0"/>
              <a:t>Based on distributional hypothesis which states that the semantics of words can be grasped by looking at the contexts the words appear in</a:t>
            </a:r>
          </a:p>
          <a:p>
            <a:pPr algn="just">
              <a:lnSpc>
                <a:spcPct val="114999"/>
              </a:lnSpc>
              <a:buFont typeface="Arial" panose="020B0604020202020204" pitchFamily="34" charset="0"/>
              <a:buChar char="•"/>
            </a:pPr>
            <a:r>
              <a:rPr lang="en-US" dirty="0"/>
              <a:t>LSA computes how frequently words occur in the documents – and the whole corpus – and assumes that similar documents will contain approximately the same distribution of word frequencies for certain words</a:t>
            </a:r>
          </a:p>
          <a:p>
            <a:pPr algn="just">
              <a:lnSpc>
                <a:spcPct val="114999"/>
              </a:lnSpc>
              <a:buFont typeface="Arial" panose="020B0604020202020204" pitchFamily="34" charset="0"/>
              <a:buChar char="•"/>
            </a:pPr>
            <a:r>
              <a:rPr lang="en-US" dirty="0"/>
              <a:t>Syntactic information (example: word order) and semantic information (example: the multiplicity of meanings of a given word) are ignored and each document is treated as a </a:t>
            </a:r>
            <a:r>
              <a:rPr lang="en-US" b="1" dirty="0"/>
              <a:t>bag of words</a:t>
            </a:r>
            <a:endParaRPr lang="en-US" dirty="0"/>
          </a:p>
        </p:txBody>
      </p:sp>
      <p:sp>
        <p:nvSpPr>
          <p:cNvPr id="5" name="Slide Number Placeholder 4">
            <a:extLst>
              <a:ext uri="{FF2B5EF4-FFF2-40B4-BE49-F238E27FC236}">
                <a16:creationId xmlns:a16="http://schemas.microsoft.com/office/drawing/2014/main" id="{7019101D-A8E9-A440-8E5C-4A702E39F2FE}"/>
              </a:ext>
            </a:extLst>
          </p:cNvPr>
          <p:cNvSpPr>
            <a:spLocks noGrp="1"/>
          </p:cNvSpPr>
          <p:nvPr>
            <p:ph type="sldNum" idx="12"/>
          </p:nvPr>
        </p:nvSpPr>
        <p:spPr/>
        <p:txBody>
          <a:bodyPr/>
          <a:lstStyle/>
          <a:p>
            <a:fld id="{00000000-1234-1234-1234-123412341234}" type="slidenum">
              <a:rPr lang="en" smtClean="0"/>
              <a:pPr/>
              <a:t>8</a:t>
            </a:fld>
            <a:endParaRPr lang="en"/>
          </a:p>
        </p:txBody>
      </p:sp>
    </p:spTree>
    <p:extLst>
      <p:ext uri="{BB962C8B-B14F-4D97-AF65-F5344CB8AC3E}">
        <p14:creationId xmlns:p14="http://schemas.microsoft.com/office/powerpoint/2010/main" val="2998168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3313-E7E0-AC9B-127D-155FFA89B0A5}"/>
              </a:ext>
            </a:extLst>
          </p:cNvPr>
          <p:cNvSpPr>
            <a:spLocks noGrp="1"/>
          </p:cNvSpPr>
          <p:nvPr>
            <p:ph type="title"/>
          </p:nvPr>
        </p:nvSpPr>
        <p:spPr>
          <a:xfrm>
            <a:off x="430115" y="333400"/>
            <a:ext cx="3744000" cy="1007600"/>
          </a:xfrm>
        </p:spPr>
        <p:txBody>
          <a:bodyPr>
            <a:normAutofit/>
          </a:bodyPr>
          <a:lstStyle/>
          <a:p>
            <a:r>
              <a:rPr lang="en-US" sz="4000" b="1" dirty="0"/>
              <a:t>LSA - Steps</a:t>
            </a:r>
          </a:p>
        </p:txBody>
      </p:sp>
      <p:sp>
        <p:nvSpPr>
          <p:cNvPr id="3" name="Text Placeholder 2">
            <a:extLst>
              <a:ext uri="{FF2B5EF4-FFF2-40B4-BE49-F238E27FC236}">
                <a16:creationId xmlns:a16="http://schemas.microsoft.com/office/drawing/2014/main" id="{EB9AD25A-E1EC-E5F8-2316-636289D209F2}"/>
              </a:ext>
            </a:extLst>
          </p:cNvPr>
          <p:cNvSpPr>
            <a:spLocks noGrp="1"/>
          </p:cNvSpPr>
          <p:nvPr>
            <p:ph type="body" idx="1"/>
          </p:nvPr>
        </p:nvSpPr>
        <p:spPr>
          <a:xfrm>
            <a:off x="202452" y="1341000"/>
            <a:ext cx="11316886" cy="2558339"/>
          </a:xfrm>
        </p:spPr>
        <p:txBody>
          <a:bodyPr>
            <a:normAutofit/>
          </a:bodyPr>
          <a:lstStyle/>
          <a:p>
            <a:pPr marL="495296" indent="-342900" algn="just">
              <a:lnSpc>
                <a:spcPct val="114999"/>
              </a:lnSpc>
              <a:buSzPct val="100000"/>
              <a:buFont typeface="+mj-lt"/>
              <a:buAutoNum type="arabicPeriod"/>
            </a:pPr>
            <a:r>
              <a:rPr lang="en-US" sz="1800" dirty="0"/>
              <a:t>Obtain </a:t>
            </a:r>
            <a:r>
              <a:rPr lang="en-US" sz="1800" i="1" dirty="0"/>
              <a:t>Document term matrix</a:t>
            </a:r>
            <a:r>
              <a:rPr lang="en-US" sz="1800" dirty="0"/>
              <a:t> using </a:t>
            </a:r>
            <a:r>
              <a:rPr lang="en-US" sz="1800" b="1" dirty="0"/>
              <a:t>TF-IDF</a:t>
            </a:r>
            <a:r>
              <a:rPr lang="en-US" sz="1800" dirty="0"/>
              <a:t> Vectorization</a:t>
            </a:r>
          </a:p>
          <a:p>
            <a:pPr marL="495296" indent="-342900" algn="just">
              <a:lnSpc>
                <a:spcPct val="114999"/>
              </a:lnSpc>
              <a:buSzPct val="100000"/>
              <a:buFont typeface="+mj-lt"/>
              <a:buAutoNum type="arabicPeriod"/>
            </a:pPr>
            <a:r>
              <a:rPr lang="en-US" sz="1800" dirty="0"/>
              <a:t>Decompose this matrix into the product of 3 matrices (U</a:t>
            </a:r>
            <a:r>
              <a:rPr lang="en-US" sz="1800" i="1" dirty="0"/>
              <a:t>S</a:t>
            </a:r>
            <a:r>
              <a:rPr lang="en-US" sz="1800" dirty="0"/>
              <a:t>V) by using singular value decomposition</a:t>
            </a:r>
            <a:r>
              <a:rPr lang="en-US" sz="1800" i="1" dirty="0"/>
              <a:t> (</a:t>
            </a:r>
            <a:r>
              <a:rPr lang="en-US" sz="1800" b="1" i="1" dirty="0"/>
              <a:t>SVD</a:t>
            </a:r>
            <a:r>
              <a:rPr lang="en-US" sz="1800" i="1" dirty="0"/>
              <a:t>)</a:t>
            </a:r>
          </a:p>
          <a:p>
            <a:pPr marL="495296" indent="-342900" algn="just">
              <a:lnSpc>
                <a:spcPct val="114999"/>
              </a:lnSpc>
              <a:buSzPct val="100000"/>
              <a:buFont typeface="+mj-lt"/>
              <a:buAutoNum type="arabicPeriod"/>
            </a:pPr>
            <a:r>
              <a:rPr lang="en-US" sz="1800" dirty="0"/>
              <a:t>Keep the largest </a:t>
            </a:r>
            <a:r>
              <a:rPr lang="en-US" sz="1800" b="1" dirty="0"/>
              <a:t>t</a:t>
            </a:r>
            <a:r>
              <a:rPr lang="en-US" sz="1800" dirty="0"/>
              <a:t> singular values together with the first </a:t>
            </a:r>
            <a:r>
              <a:rPr lang="en-US" sz="1800" b="1" dirty="0"/>
              <a:t>t </a:t>
            </a:r>
            <a:r>
              <a:rPr lang="en-US" sz="1800" dirty="0"/>
              <a:t>columns of U and the first </a:t>
            </a:r>
            <a:r>
              <a:rPr lang="en-US" sz="1800" b="1" dirty="0"/>
              <a:t>t </a:t>
            </a:r>
            <a:r>
              <a:rPr lang="en-US" sz="1800" dirty="0"/>
              <a:t>rows of V, we can obtain the </a:t>
            </a:r>
            <a:r>
              <a:rPr lang="en-US" sz="1800" b="1" dirty="0"/>
              <a:t>t</a:t>
            </a:r>
            <a:r>
              <a:rPr lang="en-US" sz="1800" dirty="0"/>
              <a:t> more frequent topics found in our original </a:t>
            </a:r>
            <a:r>
              <a:rPr lang="en-US" sz="1800" i="1" dirty="0"/>
              <a:t>Document-term</a:t>
            </a:r>
            <a:r>
              <a:rPr lang="en-US" sz="1800" dirty="0"/>
              <a:t> </a:t>
            </a:r>
            <a:r>
              <a:rPr lang="en-US" sz="1800" i="1" dirty="0"/>
              <a:t>matrix</a:t>
            </a:r>
            <a:r>
              <a:rPr lang="en-US" sz="1800" dirty="0"/>
              <a:t>. We call this </a:t>
            </a:r>
            <a:r>
              <a:rPr lang="en-US" sz="1800" i="1" dirty="0"/>
              <a:t>t</a:t>
            </a:r>
            <a:r>
              <a:rPr lang="en-US" sz="1800" b="1" i="1" dirty="0"/>
              <a:t>runcated SVD</a:t>
            </a:r>
            <a:endParaRPr lang="en-US" sz="1800" i="1" dirty="0"/>
          </a:p>
          <a:p>
            <a:pPr marL="495296" indent="-342900" algn="just">
              <a:lnSpc>
                <a:spcPct val="114999"/>
              </a:lnSpc>
              <a:buSzPct val="100000"/>
              <a:buFont typeface="+mj-lt"/>
              <a:buAutoNum type="arabicPeriod"/>
            </a:pPr>
            <a:r>
              <a:rPr lang="en-US" sz="1800" dirty="0"/>
              <a:t>To use it for LSA, we  set the value of </a:t>
            </a:r>
            <a:r>
              <a:rPr lang="en-US" sz="1800" b="1" dirty="0"/>
              <a:t>t </a:t>
            </a:r>
            <a:r>
              <a:rPr lang="en-US" sz="1800" dirty="0"/>
              <a:t>as a </a:t>
            </a:r>
            <a:r>
              <a:rPr lang="en-US" sz="1800" b="1" dirty="0"/>
              <a:t>hyperparameter</a:t>
            </a:r>
            <a:endParaRPr lang="en-US" sz="1800" dirty="0"/>
          </a:p>
          <a:p>
            <a:pPr marL="495296" indent="-342900" algn="just">
              <a:lnSpc>
                <a:spcPct val="114999"/>
              </a:lnSpc>
              <a:buSzPct val="100000"/>
              <a:buFont typeface="+mj-lt"/>
              <a:buAutoNum type="arabicPeriod"/>
            </a:pPr>
            <a:r>
              <a:rPr lang="en-US" sz="1800" dirty="0"/>
              <a:t>Use matrices S &amp;D to identify the best results</a:t>
            </a:r>
          </a:p>
        </p:txBody>
      </p:sp>
      <p:pic>
        <p:nvPicPr>
          <p:cNvPr id="4" name="Picture 4" descr="Diagram&#10;&#10;Description automatically generated">
            <a:extLst>
              <a:ext uri="{FF2B5EF4-FFF2-40B4-BE49-F238E27FC236}">
                <a16:creationId xmlns:a16="http://schemas.microsoft.com/office/drawing/2014/main" id="{813E1856-987D-1591-08B7-6969D260E386}"/>
              </a:ext>
            </a:extLst>
          </p:cNvPr>
          <p:cNvPicPr>
            <a:picLocks noChangeAspect="1"/>
          </p:cNvPicPr>
          <p:nvPr/>
        </p:nvPicPr>
        <p:blipFill>
          <a:blip r:embed="rId2"/>
          <a:stretch>
            <a:fillRect/>
          </a:stretch>
        </p:blipFill>
        <p:spPr>
          <a:xfrm>
            <a:off x="3989838" y="3657601"/>
            <a:ext cx="7306773" cy="2351858"/>
          </a:xfrm>
          <a:prstGeom prst="rect">
            <a:avLst/>
          </a:prstGeom>
          <a:effectLst>
            <a:glow rad="63500">
              <a:schemeClr val="accent1">
                <a:satMod val="175000"/>
                <a:alpha val="40000"/>
              </a:schemeClr>
            </a:glow>
          </a:effectLst>
        </p:spPr>
      </p:pic>
      <p:sp>
        <p:nvSpPr>
          <p:cNvPr id="6" name="Slide Number Placeholder 5">
            <a:extLst>
              <a:ext uri="{FF2B5EF4-FFF2-40B4-BE49-F238E27FC236}">
                <a16:creationId xmlns:a16="http://schemas.microsoft.com/office/drawing/2014/main" id="{3511325A-BCD2-004E-AF5D-2F88B8063D8B}"/>
              </a:ext>
            </a:extLst>
          </p:cNvPr>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3060607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3771</Words>
  <Application>Microsoft Macintosh PowerPoint</Application>
  <PresentationFormat>Widescreen</PresentationFormat>
  <Paragraphs>417</Paragraphs>
  <Slides>36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Arial,Sans-Serif</vt:lpstr>
      <vt:lpstr>Calibri</vt:lpstr>
      <vt:lpstr>Calibri Light</vt:lpstr>
      <vt:lpstr>Cavolini</vt:lpstr>
      <vt:lpstr>Courier New</vt:lpstr>
      <vt:lpstr>Mistral</vt:lpstr>
      <vt:lpstr>Old Standard TT</vt:lpstr>
      <vt:lpstr>Wingdings</vt:lpstr>
      <vt:lpstr>Office Theme</vt:lpstr>
      <vt:lpstr>DSO 560 – Final Project Team Purple </vt:lpstr>
      <vt:lpstr>Problem Statement</vt:lpstr>
      <vt:lpstr>Business Scope</vt:lpstr>
      <vt:lpstr>About the Kindle dataset</vt:lpstr>
      <vt:lpstr> TOPIC MODELLING</vt:lpstr>
      <vt:lpstr>What is Topic Modelling?</vt:lpstr>
      <vt:lpstr>How does Topic Modelling work?</vt:lpstr>
      <vt:lpstr>Latent Semantic Analysis (LSA) </vt:lpstr>
      <vt:lpstr>LSA - Steps</vt:lpstr>
      <vt:lpstr>What is BERT?</vt:lpstr>
      <vt:lpstr>BERT Topic algorithm - Steps</vt:lpstr>
      <vt:lpstr> </vt:lpstr>
      <vt:lpstr>Model findings - LSA </vt:lpstr>
      <vt:lpstr>Model Findings – BERT Topic</vt:lpstr>
      <vt:lpstr>Business Recommendations to Amazon – Topic Modeling</vt:lpstr>
      <vt:lpstr>SENTIMENT ANALYSIS</vt:lpstr>
      <vt:lpstr>Sentiment Analysis – What, Why &amp; Where?</vt:lpstr>
      <vt:lpstr>Approach towards Sentiment Analysis</vt:lpstr>
      <vt:lpstr>Text pre-processing</vt:lpstr>
      <vt:lpstr>Multinomial Naïve Bayes' Classification</vt:lpstr>
      <vt:lpstr>Logistic Regression</vt:lpstr>
      <vt:lpstr>Baseline Model Results</vt:lpstr>
      <vt:lpstr>Deep Learning Neural Network</vt:lpstr>
      <vt:lpstr>Simple Recurring Neural Network (RNN)</vt:lpstr>
      <vt:lpstr>Long short-term memory (LSTM)</vt:lpstr>
      <vt:lpstr>1-Dimensional Convolutional Neural Network (CNN)</vt:lpstr>
      <vt:lpstr>Model Results</vt:lpstr>
      <vt:lpstr>Model Output</vt:lpstr>
      <vt:lpstr>NEXT STEPS</vt:lpstr>
      <vt:lpstr>Implementation &amp; Roadmap – Topic Modeling</vt:lpstr>
      <vt:lpstr>Implementation &amp; Roadmap – Sentiment Analysis</vt:lpstr>
      <vt:lpstr>Return on Investment (ROI)</vt:lpstr>
      <vt:lpstr>POTENTIAL IMPROVEMENTS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DSO 560 – Text Analytics </dc:title>
  <dc:creator>Naveen Kumar Manjunatha</dc:creator>
  <cp:lastModifiedBy>Naveen Kumar Manjunatha</cp:lastModifiedBy>
  <cp:revision>175</cp:revision>
  <dcterms:created xsi:type="dcterms:W3CDTF">2022-05-13T05:00:40Z</dcterms:created>
  <dcterms:modified xsi:type="dcterms:W3CDTF">2022-05-13T11:25:40Z</dcterms:modified>
</cp:coreProperties>
</file>